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87" r:id="rId5"/>
    <p:sldId id="265" r:id="rId6"/>
    <p:sldId id="277" r:id="rId7"/>
    <p:sldId id="278" r:id="rId8"/>
    <p:sldId id="290" r:id="rId9"/>
    <p:sldId id="289" r:id="rId10"/>
    <p:sldId id="280" r:id="rId11"/>
    <p:sldId id="281" r:id="rId12"/>
    <p:sldId id="283" r:id="rId13"/>
    <p:sldId id="286" r:id="rId14"/>
    <p:sldId id="285" r:id="rId15"/>
    <p:sldId id="284" r:id="rId16"/>
    <p:sldId id="297" r:id="rId17"/>
    <p:sldId id="298" r:id="rId18"/>
    <p:sldId id="295" r:id="rId19"/>
    <p:sldId id="291" r:id="rId20"/>
    <p:sldId id="276" r:id="rId21"/>
    <p:sldId id="293" r:id="rId2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86449" autoAdjust="0"/>
  </p:normalViewPr>
  <p:slideViewPr>
    <p:cSldViewPr snapToGrid="0">
      <p:cViewPr varScale="1">
        <p:scale>
          <a:sx n="74" d="100"/>
          <a:sy n="74" d="100"/>
        </p:scale>
        <p:origin x="151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3230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EA1AC-3926-4182-8A8C-8174072EB3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54945-0BD5-4E11-9E91-46AC7226F4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8C9C2-E46D-417B-863F-A26CEB8504F9}" type="datetimeFigureOut">
              <a:rPr lang="en-DE" smtClean="0"/>
              <a:t>03/07/2023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E30D8-E8B7-40AD-8362-DAED7B690C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3FF59-9179-46E4-85BF-9A7743717D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1C20B-00D8-4126-ABB7-88DA0A0B9CA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0350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43035-60E4-448D-8E21-95E45936A7D3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6D559-036D-4EE5-9942-4C7D1C4ED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7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6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0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77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57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11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50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51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9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1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29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0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06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6D559-036D-4EE5-9942-4C7D1C4ED9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40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1129032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47840" y="2457720"/>
            <a:ext cx="1129032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47840" y="245772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3040" y="245772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265280" y="59976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82720" y="59976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47840" y="245772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265280" y="245772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82720" y="245772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47840" y="599760"/>
            <a:ext cx="11290320" cy="35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1129032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81040" y="4693320"/>
            <a:ext cx="11029320" cy="2626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47840" y="245772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47840" y="599760"/>
            <a:ext cx="11290320" cy="3556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3040" y="245772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47840" y="2457720"/>
            <a:ext cx="1129032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1129032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7840" y="2457720"/>
            <a:ext cx="1129032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47840" y="245772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233040" y="245772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265280" y="59976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82720" y="59976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47840" y="245772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265280" y="245772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8082720" y="2457720"/>
            <a:ext cx="363528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95A58-AD01-5F6A-D403-18EF25710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12AB1-1D37-0A6E-3F46-CA5C1CC70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8FF06-756A-D401-76F2-1F26F75B6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DA304-774A-436F-A9E3-705B84BCD3AC}" type="datetimeFigureOut">
              <a:rPr lang="en-DE" smtClean="0"/>
              <a:t>03/07/2023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C06D-FEC6-C569-513D-DE1198BC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91427-CF3A-E1B7-8BCC-8D887B0C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EFA92-5BA6-40ED-B218-2B0C9F367A7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6150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1129032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81040" y="4693320"/>
            <a:ext cx="11029320" cy="26262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47840" y="245772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3556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3040" y="245772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478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3040" y="599760"/>
            <a:ext cx="550944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47840" y="2457720"/>
            <a:ext cx="11290320" cy="1696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7840" y="5141880"/>
            <a:ext cx="11290680" cy="1258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3043800"/>
            <a:ext cx="11029320" cy="149724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cap="all" spc="-1">
                <a:solidFill>
                  <a:srgbClr val="1A3260"/>
                </a:solidFill>
                <a:latin typeface="Gill Sans MT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581040" y="4541400"/>
            <a:ext cx="11029320" cy="6001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lang="en-GB" sz="1800" b="0" strike="noStrike" cap="all" spc="-1">
                <a:solidFill>
                  <a:srgbClr val="4590B8"/>
                </a:solidFill>
                <a:latin typeface="Gill Sans MT"/>
              </a:rPr>
              <a:t>Click to edit Master text styles</a:t>
            </a: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E379522-0E0A-44A9-A31E-789C1EFE4E81}" type="datetime">
              <a:rPr lang="en-US" sz="900" b="0" strike="noStrike" spc="-1">
                <a:solidFill>
                  <a:srgbClr val="2F5AAC"/>
                </a:solidFill>
                <a:latin typeface="Gill Sans MT"/>
              </a:rPr>
              <a:t>7/3/2023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C1FB5FC-8D82-43FD-B7EF-E09C9604F91F}" type="slidenum">
              <a:rPr lang="en-US" sz="900" b="0" strike="noStrike" spc="-1">
                <a:solidFill>
                  <a:srgbClr val="2F5AAC"/>
                </a:solidFill>
                <a:latin typeface="Gill Sans MT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56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581040" y="4693320"/>
            <a:ext cx="11029320" cy="56628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cap="all" spc="-1">
                <a:solidFill>
                  <a:srgbClr val="1A3260"/>
                </a:solidFill>
                <a:latin typeface="Gill Sans MT"/>
              </a:rPr>
              <a:t>Click to edit Master title style</a:t>
            </a:r>
            <a:endParaRPr lang="en-US" sz="24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447840" y="599760"/>
            <a:ext cx="11290320" cy="3556800"/>
          </a:xfrm>
          <a:prstGeom prst="rect">
            <a:avLst/>
          </a:prstGeom>
        </p:spPr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latin typeface="Gill Sans MT"/>
              </a:rPr>
              <a:t>Click icon to add picture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581040" y="5259960"/>
            <a:ext cx="11029320" cy="59832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</a:pPr>
            <a:r>
              <a:rPr lang="en-GB" sz="1200" b="0" strike="noStrike" spc="-1">
                <a:solidFill>
                  <a:srgbClr val="3D3D3D"/>
                </a:solidFill>
                <a:latin typeface="Gill Sans MT"/>
              </a:rPr>
              <a:t>Click to edit Master text styles</a:t>
            </a:r>
            <a:endParaRPr lang="en-US" sz="12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2BF3D48-E80A-4C7C-82D2-401446244382}" type="datetime">
              <a:rPr lang="en-US" sz="900" b="0" strike="noStrike" spc="-1">
                <a:solidFill>
                  <a:srgbClr val="4590B8"/>
                </a:solidFill>
                <a:latin typeface="Gill Sans MT"/>
              </a:rPr>
              <a:t>7/3/2023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10D2B24-2045-4D33-86B6-C22333C8FCC7}" type="slidenum">
              <a:rPr lang="en-US" sz="900" b="0" strike="noStrike" spc="-1">
                <a:solidFill>
                  <a:srgbClr val="4590B8"/>
                </a:solidFill>
                <a:latin typeface="Gill Sans MT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7.emf"/><Relationship Id="rId5" Type="http://schemas.openxmlformats.org/officeDocument/2006/relationships/image" Target="../media/image4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250899" y="5012058"/>
            <a:ext cx="11634669" cy="8587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>
            <a:normAutofit fontScale="95500"/>
          </a:bodyPr>
          <a:lstStyle/>
          <a:p>
            <a:pPr algn="ctr">
              <a:spcBef>
                <a:spcPts val="360"/>
              </a:spcBef>
              <a:spcAft>
                <a:spcPts val="601"/>
              </a:spcAft>
            </a:pPr>
            <a:r>
              <a:rPr lang="en-US" sz="2100" b="0" strike="noStrike" cap="all" spc="-1" dirty="0">
                <a:solidFill>
                  <a:srgbClr val="1A3260"/>
                </a:solidFill>
                <a:latin typeface="Times New Roman"/>
              </a:rPr>
              <a:t>Carlos </a:t>
            </a:r>
            <a:r>
              <a:rPr lang="en-US" sz="2100" b="0" strike="noStrike" cap="all" spc="-1" dirty="0" err="1">
                <a:solidFill>
                  <a:srgbClr val="1A3260"/>
                </a:solidFill>
                <a:latin typeface="Times New Roman"/>
              </a:rPr>
              <a:t>Ventura-bort</a:t>
            </a:r>
            <a:r>
              <a:rPr lang="en-US" sz="2100" b="0" strike="noStrike" cap="all" spc="-1" dirty="0">
                <a:solidFill>
                  <a:srgbClr val="1A3260"/>
                </a:solidFill>
                <a:latin typeface="Times New Roman"/>
              </a:rPr>
              <a:t>, Julia Wendt, &amp; </a:t>
            </a:r>
            <a:r>
              <a:rPr lang="en-US" sz="2100" b="0" strike="noStrike" cap="all" spc="-1" dirty="0" err="1">
                <a:solidFill>
                  <a:srgbClr val="1A3260"/>
                </a:solidFill>
                <a:latin typeface="Times New Roman"/>
              </a:rPr>
              <a:t>mathias</a:t>
            </a:r>
            <a:r>
              <a:rPr lang="en-US" sz="2100" b="0" strike="noStrike" cap="all" spc="-1" dirty="0">
                <a:solidFill>
                  <a:srgbClr val="1A3260"/>
                </a:solidFill>
                <a:latin typeface="Times New Roman"/>
              </a:rPr>
              <a:t> </a:t>
            </a:r>
            <a:r>
              <a:rPr lang="en-US" sz="2100" b="0" strike="noStrike" cap="all" spc="-1" dirty="0" err="1">
                <a:solidFill>
                  <a:srgbClr val="1A3260"/>
                </a:solidFill>
                <a:latin typeface="Times New Roman"/>
              </a:rPr>
              <a:t>weymar</a:t>
            </a:r>
            <a:endParaRPr lang="en-US" sz="2100" cap="all" spc="-1" baseline="30000" dirty="0">
              <a:solidFill>
                <a:srgbClr val="000000"/>
              </a:solidFill>
              <a:latin typeface="Times New Roman"/>
            </a:endParaRPr>
          </a:p>
          <a:p>
            <a:pPr algn="ctr">
              <a:spcBef>
                <a:spcPts val="360"/>
              </a:spcBef>
              <a:spcAft>
                <a:spcPts val="601"/>
              </a:spcAft>
            </a:pPr>
            <a:r>
              <a:rPr lang="en-DE" sz="1600" spc="-1" dirty="0">
                <a:solidFill>
                  <a:srgbClr val="000000"/>
                </a:solidFill>
                <a:latin typeface="Times New Roman"/>
              </a:rPr>
              <a:t>Department of </a:t>
            </a:r>
            <a:r>
              <a:rPr lang="de-DE" sz="1600" spc="-1" dirty="0">
                <a:solidFill>
                  <a:srgbClr val="000000"/>
                </a:solidFill>
                <a:latin typeface="Times New Roman"/>
              </a:rPr>
              <a:t>Bi</a:t>
            </a:r>
            <a:r>
              <a:rPr lang="en-DE" sz="1600" spc="-1" dirty="0" err="1">
                <a:solidFill>
                  <a:srgbClr val="000000"/>
                </a:solidFill>
                <a:latin typeface="Times New Roman"/>
              </a:rPr>
              <a:t>ological</a:t>
            </a:r>
            <a:r>
              <a:rPr lang="en-DE" sz="1600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de-DE" sz="1600" spc="-1" dirty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DE" sz="1600" spc="-1" dirty="0" err="1">
                <a:solidFill>
                  <a:srgbClr val="000000"/>
                </a:solidFill>
                <a:latin typeface="Times New Roman"/>
              </a:rPr>
              <a:t>sychology</a:t>
            </a:r>
            <a:r>
              <a:rPr lang="en-DE" sz="1600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de-DE" sz="1600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DE" sz="1600" spc="-1" dirty="0" err="1">
                <a:solidFill>
                  <a:srgbClr val="000000"/>
                </a:solidFill>
                <a:latin typeface="Times New Roman"/>
              </a:rPr>
              <a:t>ffective</a:t>
            </a:r>
            <a:r>
              <a:rPr lang="en-DE" sz="1600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de-DE" sz="1600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DE" sz="1600" spc="-1" dirty="0" err="1">
                <a:solidFill>
                  <a:srgbClr val="000000"/>
                </a:solidFill>
                <a:latin typeface="Times New Roman"/>
              </a:rPr>
              <a:t>cience</a:t>
            </a:r>
            <a:r>
              <a:rPr lang="en-DE" sz="1600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de-DE" sz="1600" spc="-1" dirty="0">
                <a:solidFill>
                  <a:srgbClr val="000000"/>
                </a:solidFill>
                <a:latin typeface="Times New Roman"/>
              </a:rPr>
              <a:t>U</a:t>
            </a:r>
            <a:r>
              <a:rPr lang="en-DE" sz="1600" spc="-1" dirty="0" err="1">
                <a:solidFill>
                  <a:srgbClr val="000000"/>
                </a:solidFill>
                <a:latin typeface="Times New Roman"/>
              </a:rPr>
              <a:t>niversity</a:t>
            </a:r>
            <a:r>
              <a:rPr lang="en-DE" sz="1600" spc="-1" dirty="0">
                <a:solidFill>
                  <a:srgbClr val="000000"/>
                </a:solidFill>
                <a:latin typeface="Times New Roman"/>
              </a:rPr>
              <a:t> of </a:t>
            </a:r>
            <a:r>
              <a:rPr lang="de-DE" sz="1600" spc="-1" dirty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DE" sz="1600" spc="-1" dirty="0" err="1">
                <a:solidFill>
                  <a:srgbClr val="000000"/>
                </a:solidFill>
                <a:latin typeface="Times New Roman"/>
              </a:rPr>
              <a:t>otsdam</a:t>
            </a:r>
            <a:r>
              <a:rPr lang="en-DE" sz="1600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de-DE" sz="1600" spc="-1" dirty="0">
                <a:solidFill>
                  <a:srgbClr val="000000"/>
                </a:solidFill>
                <a:latin typeface="Times New Roman"/>
              </a:rPr>
              <a:t>G</a:t>
            </a:r>
            <a:r>
              <a:rPr lang="en-DE" sz="1600" spc="-1" dirty="0" err="1">
                <a:solidFill>
                  <a:srgbClr val="000000"/>
                </a:solidFill>
                <a:latin typeface="Times New Roman"/>
              </a:rPr>
              <a:t>ermany</a:t>
            </a:r>
            <a:endParaRPr lang="en-US" sz="1600" spc="-1" dirty="0">
              <a:solidFill>
                <a:srgbClr val="3D3D3D"/>
              </a:solidFill>
              <a:latin typeface="Gill Sans MT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lang="en-US" sz="1400" b="0" strike="noStrike" cap="all" spc="-1" dirty="0" err="1">
              <a:solidFill>
                <a:srgbClr val="1A3260"/>
              </a:solidFill>
              <a:latin typeface="Times New Roman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856248" y="1642458"/>
            <a:ext cx="11029320" cy="31305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 defTabSz="2142358"/>
            <a:r>
              <a:rPr lang="en-US" sz="4400" dirty="0">
                <a:solidFill>
                  <a:prstClr val="black"/>
                </a:solidFill>
                <a:latin typeface="Times New Roman" panose="02020603050405020304" pitchFamily="18" charset="0"/>
                <a:ea typeface="Times New Roman Bold"/>
                <a:cs typeface="Times New Roman Bold"/>
              </a:rPr>
              <a:t>New insights on the correspondence between subjective affective experience and physiological responses from representational similarity analyses</a:t>
            </a:r>
          </a:p>
        </p:txBody>
      </p:sp>
      <p:pic>
        <p:nvPicPr>
          <p:cNvPr id="137" name="Grafik 3"/>
          <p:cNvPicPr/>
          <p:nvPr/>
        </p:nvPicPr>
        <p:blipFill>
          <a:blip r:embed="rId3"/>
          <a:stretch/>
        </p:blipFill>
        <p:spPr>
          <a:xfrm>
            <a:off x="10539307" y="658161"/>
            <a:ext cx="1108197" cy="1307548"/>
          </a:xfrm>
          <a:prstGeom prst="rect">
            <a:avLst/>
          </a:prstGeom>
          <a:ln>
            <a:noFill/>
          </a:ln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39" y="658161"/>
            <a:ext cx="3476090" cy="1189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620474" y="661809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MATERIAL AND METHOD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A640B6-EB53-490A-B229-1CD45DCE7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323" y="1313895"/>
            <a:ext cx="9977678" cy="4543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4FE62-308E-4CB9-9C48-91ED5B51A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9" y="1313895"/>
            <a:ext cx="10415205" cy="49120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54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2"/>
    </mc:Choice>
    <mc:Fallback xmlns="">
      <p:transition spd="slow" advTm="26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Chart, line chart&#10;&#10;Description automatically generated">
            <a:extLst>
              <a:ext uri="{FF2B5EF4-FFF2-40B4-BE49-F238E27FC236}">
                <a16:creationId xmlns:a16="http://schemas.microsoft.com/office/drawing/2014/main" id="{50585A63-0BE0-4850-8496-E50D578AC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12" y="4395970"/>
            <a:ext cx="3216053" cy="2347200"/>
          </a:xfrm>
          <a:prstGeom prst="rect">
            <a:avLst/>
          </a:prstGeom>
        </p:spPr>
      </p:pic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59F4CE06-B5D3-4C75-B3A6-C2B8F83E6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42" y="4395970"/>
            <a:ext cx="3216053" cy="2347200"/>
          </a:xfrm>
          <a:prstGeom prst="rect">
            <a:avLst/>
          </a:prstGeom>
        </p:spPr>
      </p:pic>
      <p:pic>
        <p:nvPicPr>
          <p:cNvPr id="45" name="Picture 44" descr="Chart, line chart&#10;&#10;Description automatically generated">
            <a:extLst>
              <a:ext uri="{FF2B5EF4-FFF2-40B4-BE49-F238E27FC236}">
                <a16:creationId xmlns:a16="http://schemas.microsoft.com/office/drawing/2014/main" id="{B5397A70-F1C6-4FAD-8CB4-4D14ABFD7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03" y="1712071"/>
            <a:ext cx="3216053" cy="23472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B62E940-E72A-47DF-AD55-9532A5F24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19" y="1698479"/>
            <a:ext cx="3216053" cy="234720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F46F520D-0DB1-4388-84A7-82950A538F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237" y="1713719"/>
            <a:ext cx="3216053" cy="2347200"/>
          </a:xfrm>
          <a:prstGeom prst="rect">
            <a:avLst/>
          </a:prstGeom>
        </p:spPr>
      </p:pic>
      <p:sp>
        <p:nvSpPr>
          <p:cNvPr id="16" name="Rectángulo 34">
            <a:extLst>
              <a:ext uri="{FF2B5EF4-FFF2-40B4-BE49-F238E27FC236}">
                <a16:creationId xmlns:a16="http://schemas.microsoft.com/office/drawing/2014/main" id="{C7B09B58-1E22-4203-AB17-77527E6BBB8E}"/>
              </a:ext>
            </a:extLst>
          </p:cNvPr>
          <p:cNvSpPr/>
          <p:nvPr/>
        </p:nvSpPr>
        <p:spPr>
          <a:xfrm>
            <a:off x="693295" y="1165807"/>
            <a:ext cx="3901493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PPV Task</a:t>
            </a:r>
          </a:p>
        </p:txBody>
      </p:sp>
      <p:sp>
        <p:nvSpPr>
          <p:cNvPr id="17" name="Rectángulo 34">
            <a:extLst>
              <a:ext uri="{FF2B5EF4-FFF2-40B4-BE49-F238E27FC236}">
                <a16:creationId xmlns:a16="http://schemas.microsoft.com/office/drawing/2014/main" id="{1A8D0309-5A63-4CB6-842F-831173169AF7}"/>
              </a:ext>
            </a:extLst>
          </p:cNvPr>
          <p:cNvSpPr/>
          <p:nvPr/>
        </p:nvSpPr>
        <p:spPr>
          <a:xfrm>
            <a:off x="4505713" y="1165806"/>
            <a:ext cx="3901493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PSL Task</a:t>
            </a:r>
          </a:p>
        </p:txBody>
      </p:sp>
      <p:sp>
        <p:nvSpPr>
          <p:cNvPr id="18" name="Rectángulo 34">
            <a:extLst>
              <a:ext uri="{FF2B5EF4-FFF2-40B4-BE49-F238E27FC236}">
                <a16:creationId xmlns:a16="http://schemas.microsoft.com/office/drawing/2014/main" id="{EF6A8257-8FFE-4009-99A1-551B3CFC27AA}"/>
              </a:ext>
            </a:extLst>
          </p:cNvPr>
          <p:cNvSpPr/>
          <p:nvPr/>
        </p:nvSpPr>
        <p:spPr>
          <a:xfrm>
            <a:off x="8470264" y="1188244"/>
            <a:ext cx="3901493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Imagery Task</a:t>
            </a:r>
          </a:p>
        </p:txBody>
      </p:sp>
      <p:sp>
        <p:nvSpPr>
          <p:cNvPr id="19" name="Rectángulo 34">
            <a:extLst>
              <a:ext uri="{FF2B5EF4-FFF2-40B4-BE49-F238E27FC236}">
                <a16:creationId xmlns:a16="http://schemas.microsoft.com/office/drawing/2014/main" id="{51EB83B0-60BE-433F-A230-336D842660BD}"/>
              </a:ext>
            </a:extLst>
          </p:cNvPr>
          <p:cNvSpPr/>
          <p:nvPr/>
        </p:nvSpPr>
        <p:spPr>
          <a:xfrm rot="16200000">
            <a:off x="-963320" y="2716329"/>
            <a:ext cx="2852907" cy="393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SCR</a:t>
            </a:r>
          </a:p>
        </p:txBody>
      </p:sp>
      <p:sp>
        <p:nvSpPr>
          <p:cNvPr id="21" name="Rectángulo 34">
            <a:extLst>
              <a:ext uri="{FF2B5EF4-FFF2-40B4-BE49-F238E27FC236}">
                <a16:creationId xmlns:a16="http://schemas.microsoft.com/office/drawing/2014/main" id="{A82B5F21-4B67-45D7-9F86-5705C6400893}"/>
              </a:ext>
            </a:extLst>
          </p:cNvPr>
          <p:cNvSpPr/>
          <p:nvPr/>
        </p:nvSpPr>
        <p:spPr>
          <a:xfrm rot="16200000">
            <a:off x="-984423" y="5213083"/>
            <a:ext cx="2852907" cy="393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Heart rate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6B101C-B93F-4B46-87C2-D69685145B29}"/>
              </a:ext>
            </a:extLst>
          </p:cNvPr>
          <p:cNvCxnSpPr/>
          <p:nvPr/>
        </p:nvCxnSpPr>
        <p:spPr>
          <a:xfrm>
            <a:off x="2020582" y="2170573"/>
            <a:ext cx="8001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EE30A5-F8F8-47CD-870E-057C066A62D7}"/>
              </a:ext>
            </a:extLst>
          </p:cNvPr>
          <p:cNvCxnSpPr/>
          <p:nvPr/>
        </p:nvCxnSpPr>
        <p:spPr>
          <a:xfrm>
            <a:off x="2782582" y="2376313"/>
            <a:ext cx="8001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ángulo 34">
            <a:extLst>
              <a:ext uri="{FF2B5EF4-FFF2-40B4-BE49-F238E27FC236}">
                <a16:creationId xmlns:a16="http://schemas.microsoft.com/office/drawing/2014/main" id="{BAA1A516-4F20-45DD-A3AC-FF7B395A71A0}"/>
              </a:ext>
            </a:extLst>
          </p:cNvPr>
          <p:cNvSpPr/>
          <p:nvPr/>
        </p:nvSpPr>
        <p:spPr>
          <a:xfrm>
            <a:off x="2020582" y="1930896"/>
            <a:ext cx="800100" cy="20693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32" name="Rectángulo 34">
            <a:extLst>
              <a:ext uri="{FF2B5EF4-FFF2-40B4-BE49-F238E27FC236}">
                <a16:creationId xmlns:a16="http://schemas.microsoft.com/office/drawing/2014/main" id="{F4484E95-4238-405F-A4A4-2721C80E654A}"/>
              </a:ext>
            </a:extLst>
          </p:cNvPr>
          <p:cNvSpPr/>
          <p:nvPr/>
        </p:nvSpPr>
        <p:spPr>
          <a:xfrm>
            <a:off x="2782582" y="2160308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9341D8-E60A-40D6-A04D-6FE063F2DDC1}"/>
              </a:ext>
            </a:extLst>
          </p:cNvPr>
          <p:cNvCxnSpPr/>
          <p:nvPr/>
        </p:nvCxnSpPr>
        <p:spPr>
          <a:xfrm>
            <a:off x="5727712" y="2187841"/>
            <a:ext cx="8001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ángulo 34">
            <a:extLst>
              <a:ext uri="{FF2B5EF4-FFF2-40B4-BE49-F238E27FC236}">
                <a16:creationId xmlns:a16="http://schemas.microsoft.com/office/drawing/2014/main" id="{EBD9B574-1358-4CB5-9ABB-E2343591E785}"/>
              </a:ext>
            </a:extLst>
          </p:cNvPr>
          <p:cNvSpPr/>
          <p:nvPr/>
        </p:nvSpPr>
        <p:spPr>
          <a:xfrm>
            <a:off x="5727712" y="1971836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E22AE0-05E2-47EF-815E-EBBD79BFD872}"/>
              </a:ext>
            </a:extLst>
          </p:cNvPr>
          <p:cNvCxnSpPr>
            <a:cxnSpLocks/>
          </p:cNvCxnSpPr>
          <p:nvPr/>
        </p:nvCxnSpPr>
        <p:spPr>
          <a:xfrm>
            <a:off x="5727712" y="2263778"/>
            <a:ext cx="161925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ángulo 34">
            <a:extLst>
              <a:ext uri="{FF2B5EF4-FFF2-40B4-BE49-F238E27FC236}">
                <a16:creationId xmlns:a16="http://schemas.microsoft.com/office/drawing/2014/main" id="{A1402AFC-95B4-4D14-8FE4-F5A2A66291B4}"/>
              </a:ext>
            </a:extLst>
          </p:cNvPr>
          <p:cNvSpPr/>
          <p:nvPr/>
        </p:nvSpPr>
        <p:spPr>
          <a:xfrm>
            <a:off x="6232578" y="2095908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F18A57-B6BD-4791-9D5B-2A57B9D85F2A}"/>
              </a:ext>
            </a:extLst>
          </p:cNvPr>
          <p:cNvCxnSpPr/>
          <p:nvPr/>
        </p:nvCxnSpPr>
        <p:spPr>
          <a:xfrm>
            <a:off x="10391664" y="2164875"/>
            <a:ext cx="8001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ángulo 34">
            <a:extLst>
              <a:ext uri="{FF2B5EF4-FFF2-40B4-BE49-F238E27FC236}">
                <a16:creationId xmlns:a16="http://schemas.microsoft.com/office/drawing/2014/main" id="{6C3F6450-0F21-4A70-B529-F162353F4AA2}"/>
              </a:ext>
            </a:extLst>
          </p:cNvPr>
          <p:cNvSpPr/>
          <p:nvPr/>
        </p:nvSpPr>
        <p:spPr>
          <a:xfrm>
            <a:off x="10391664" y="1948870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CE1D92-949E-4E21-B43F-470F5C613EC5}"/>
              </a:ext>
            </a:extLst>
          </p:cNvPr>
          <p:cNvCxnSpPr/>
          <p:nvPr/>
        </p:nvCxnSpPr>
        <p:spPr>
          <a:xfrm>
            <a:off x="1887803" y="4913323"/>
            <a:ext cx="8001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ángulo 34">
            <a:extLst>
              <a:ext uri="{FF2B5EF4-FFF2-40B4-BE49-F238E27FC236}">
                <a16:creationId xmlns:a16="http://schemas.microsoft.com/office/drawing/2014/main" id="{DF2AC316-E925-4CFD-92BE-623D197D95BF}"/>
              </a:ext>
            </a:extLst>
          </p:cNvPr>
          <p:cNvSpPr/>
          <p:nvPr/>
        </p:nvSpPr>
        <p:spPr>
          <a:xfrm>
            <a:off x="1887803" y="4697318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793129-F333-4391-979F-6500C362B90A}"/>
              </a:ext>
            </a:extLst>
          </p:cNvPr>
          <p:cNvCxnSpPr/>
          <p:nvPr/>
        </p:nvCxnSpPr>
        <p:spPr>
          <a:xfrm>
            <a:off x="2886787" y="4918592"/>
            <a:ext cx="8001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ángulo 34">
            <a:extLst>
              <a:ext uri="{FF2B5EF4-FFF2-40B4-BE49-F238E27FC236}">
                <a16:creationId xmlns:a16="http://schemas.microsoft.com/office/drawing/2014/main" id="{D424943F-6830-45AC-A01D-7DADED642E4D}"/>
              </a:ext>
            </a:extLst>
          </p:cNvPr>
          <p:cNvSpPr/>
          <p:nvPr/>
        </p:nvSpPr>
        <p:spPr>
          <a:xfrm>
            <a:off x="2886787" y="4702587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35" name="TextShape 1">
            <a:extLst>
              <a:ext uri="{FF2B5EF4-FFF2-40B4-BE49-F238E27FC236}">
                <a16:creationId xmlns:a16="http://schemas.microsoft.com/office/drawing/2014/main" id="{F20BCCFF-32A1-43DD-BBB9-76AD4116E473}"/>
              </a:ext>
            </a:extLst>
          </p:cNvPr>
          <p:cNvSpPr txBox="1"/>
          <p:nvPr/>
        </p:nvSpPr>
        <p:spPr>
          <a:xfrm>
            <a:off x="454742" y="600017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RESULTS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0" name="Picture 49" descr="Chart, line chart&#10;&#10;Description automatically generated">
            <a:extLst>
              <a:ext uri="{FF2B5EF4-FFF2-40B4-BE49-F238E27FC236}">
                <a16:creationId xmlns:a16="http://schemas.microsoft.com/office/drawing/2014/main" id="{5D0BD7C5-7FBA-4455-AC12-848AA46F1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47" y="4395970"/>
            <a:ext cx="3216053" cy="23472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2C16DE3-6FEC-44C3-9F0A-CA3D3D8CA719}"/>
              </a:ext>
            </a:extLst>
          </p:cNvPr>
          <p:cNvSpPr/>
          <p:nvPr/>
        </p:nvSpPr>
        <p:spPr>
          <a:xfrm>
            <a:off x="245125" y="1690273"/>
            <a:ext cx="11707575" cy="2368998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347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973 L 0.0043 0.394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Chart, line chart&#10;&#10;Description automatically generated">
            <a:extLst>
              <a:ext uri="{FF2B5EF4-FFF2-40B4-BE49-F238E27FC236}">
                <a16:creationId xmlns:a16="http://schemas.microsoft.com/office/drawing/2014/main" id="{323A9E0E-A28E-47C0-9FFB-A6AF03DA8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90" y="4457144"/>
            <a:ext cx="3216053" cy="2347200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D2CDBCF-7D34-4939-B2D1-3A70F303C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76" y="4485246"/>
            <a:ext cx="3216053" cy="2347200"/>
          </a:xfrm>
          <a:prstGeom prst="rect">
            <a:avLst/>
          </a:prstGeom>
        </p:spPr>
      </p:pic>
      <p:pic>
        <p:nvPicPr>
          <p:cNvPr id="39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0A6C04C8-4CAC-4230-B81F-CF7D8CBCF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43" y="1864240"/>
            <a:ext cx="3216053" cy="23472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4D62307-0F60-4277-8F89-D427C08D8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15" y="1805256"/>
            <a:ext cx="3216053" cy="2347200"/>
          </a:xfrm>
          <a:prstGeom prst="rect">
            <a:avLst/>
          </a:prstGeom>
        </p:spPr>
      </p:pic>
      <p:pic>
        <p:nvPicPr>
          <p:cNvPr id="38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B18AFDE3-20D5-489E-8E86-FDB0954FE9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532" y="1864240"/>
            <a:ext cx="3216053" cy="2347200"/>
          </a:xfrm>
          <a:prstGeom prst="rect">
            <a:avLst/>
          </a:prstGeom>
        </p:spPr>
      </p:pic>
      <p:sp>
        <p:nvSpPr>
          <p:cNvPr id="16" name="Rectángulo 34">
            <a:extLst>
              <a:ext uri="{FF2B5EF4-FFF2-40B4-BE49-F238E27FC236}">
                <a16:creationId xmlns:a16="http://schemas.microsoft.com/office/drawing/2014/main" id="{C7B09B58-1E22-4203-AB17-77527E6BBB8E}"/>
              </a:ext>
            </a:extLst>
          </p:cNvPr>
          <p:cNvSpPr/>
          <p:nvPr/>
        </p:nvSpPr>
        <p:spPr>
          <a:xfrm>
            <a:off x="668371" y="1131396"/>
            <a:ext cx="3901493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PPV Task</a:t>
            </a:r>
          </a:p>
        </p:txBody>
      </p:sp>
      <p:sp>
        <p:nvSpPr>
          <p:cNvPr id="17" name="Rectángulo 34">
            <a:extLst>
              <a:ext uri="{FF2B5EF4-FFF2-40B4-BE49-F238E27FC236}">
                <a16:creationId xmlns:a16="http://schemas.microsoft.com/office/drawing/2014/main" id="{1A8D0309-5A63-4CB6-842F-831173169AF7}"/>
              </a:ext>
            </a:extLst>
          </p:cNvPr>
          <p:cNvSpPr/>
          <p:nvPr/>
        </p:nvSpPr>
        <p:spPr>
          <a:xfrm>
            <a:off x="4480789" y="1131396"/>
            <a:ext cx="3901493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PSL Task</a:t>
            </a:r>
          </a:p>
        </p:txBody>
      </p:sp>
      <p:sp>
        <p:nvSpPr>
          <p:cNvPr id="18" name="Rectángulo 34">
            <a:extLst>
              <a:ext uri="{FF2B5EF4-FFF2-40B4-BE49-F238E27FC236}">
                <a16:creationId xmlns:a16="http://schemas.microsoft.com/office/drawing/2014/main" id="{EF6A8257-8FFE-4009-99A1-551B3CFC27AA}"/>
              </a:ext>
            </a:extLst>
          </p:cNvPr>
          <p:cNvSpPr/>
          <p:nvPr/>
        </p:nvSpPr>
        <p:spPr>
          <a:xfrm>
            <a:off x="8445340" y="1131396"/>
            <a:ext cx="3901493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Imagery Task</a:t>
            </a:r>
          </a:p>
        </p:txBody>
      </p:sp>
      <p:sp>
        <p:nvSpPr>
          <p:cNvPr id="19" name="Rectángulo 34">
            <a:extLst>
              <a:ext uri="{FF2B5EF4-FFF2-40B4-BE49-F238E27FC236}">
                <a16:creationId xmlns:a16="http://schemas.microsoft.com/office/drawing/2014/main" id="{51EB83B0-60BE-433F-A230-336D842660BD}"/>
              </a:ext>
            </a:extLst>
          </p:cNvPr>
          <p:cNvSpPr/>
          <p:nvPr/>
        </p:nvSpPr>
        <p:spPr>
          <a:xfrm rot="16200000">
            <a:off x="-1086022" y="2649436"/>
            <a:ext cx="2852907" cy="393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Startle blink response</a:t>
            </a:r>
          </a:p>
        </p:txBody>
      </p:sp>
      <p:sp>
        <p:nvSpPr>
          <p:cNvPr id="21" name="Rectángulo 34">
            <a:extLst>
              <a:ext uri="{FF2B5EF4-FFF2-40B4-BE49-F238E27FC236}">
                <a16:creationId xmlns:a16="http://schemas.microsoft.com/office/drawing/2014/main" id="{A82B5F21-4B67-45D7-9F86-5705C6400893}"/>
              </a:ext>
            </a:extLst>
          </p:cNvPr>
          <p:cNvSpPr/>
          <p:nvPr/>
        </p:nvSpPr>
        <p:spPr>
          <a:xfrm rot="16200000">
            <a:off x="-866157" y="5349858"/>
            <a:ext cx="2430935" cy="39381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Corrugator activity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56D397-8B6C-41C2-9DCF-376FA77FB76B}"/>
              </a:ext>
            </a:extLst>
          </p:cNvPr>
          <p:cNvCxnSpPr/>
          <p:nvPr/>
        </p:nvCxnSpPr>
        <p:spPr>
          <a:xfrm>
            <a:off x="2859806" y="2214849"/>
            <a:ext cx="800100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ángulo 34">
            <a:extLst>
              <a:ext uri="{FF2B5EF4-FFF2-40B4-BE49-F238E27FC236}">
                <a16:creationId xmlns:a16="http://schemas.microsoft.com/office/drawing/2014/main" id="{2CBE6519-26A6-49A3-AECC-D5187F1180F3}"/>
              </a:ext>
            </a:extLst>
          </p:cNvPr>
          <p:cNvSpPr/>
          <p:nvPr/>
        </p:nvSpPr>
        <p:spPr>
          <a:xfrm>
            <a:off x="2859806" y="1998844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B3DCAF-9E9E-430A-8EDF-C574D764D2B3}"/>
              </a:ext>
            </a:extLst>
          </p:cNvPr>
          <p:cNvCxnSpPr>
            <a:cxnSpLocks/>
          </p:cNvCxnSpPr>
          <p:nvPr/>
        </p:nvCxnSpPr>
        <p:spPr>
          <a:xfrm>
            <a:off x="1885023" y="2382719"/>
            <a:ext cx="168911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ectángulo 34">
            <a:extLst>
              <a:ext uri="{FF2B5EF4-FFF2-40B4-BE49-F238E27FC236}">
                <a16:creationId xmlns:a16="http://schemas.microsoft.com/office/drawing/2014/main" id="{FFA7FF25-859F-4468-BC92-BB61B335F92C}"/>
              </a:ext>
            </a:extLst>
          </p:cNvPr>
          <p:cNvSpPr/>
          <p:nvPr/>
        </p:nvSpPr>
        <p:spPr>
          <a:xfrm>
            <a:off x="2329186" y="2204331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8A8677-D164-49A2-A2DA-A6D034D6C8EC}"/>
              </a:ext>
            </a:extLst>
          </p:cNvPr>
          <p:cNvCxnSpPr>
            <a:cxnSpLocks/>
          </p:cNvCxnSpPr>
          <p:nvPr/>
        </p:nvCxnSpPr>
        <p:spPr>
          <a:xfrm>
            <a:off x="6526471" y="2074745"/>
            <a:ext cx="866551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E34F87-9695-4B91-8D8C-898EC0340B1F}"/>
              </a:ext>
            </a:extLst>
          </p:cNvPr>
          <p:cNvCxnSpPr>
            <a:cxnSpLocks/>
          </p:cNvCxnSpPr>
          <p:nvPr/>
        </p:nvCxnSpPr>
        <p:spPr>
          <a:xfrm>
            <a:off x="5577347" y="2242615"/>
            <a:ext cx="1787784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ángulo 34">
            <a:extLst>
              <a:ext uri="{FF2B5EF4-FFF2-40B4-BE49-F238E27FC236}">
                <a16:creationId xmlns:a16="http://schemas.microsoft.com/office/drawing/2014/main" id="{B42E507B-F291-4595-A7AF-ACD70C475930}"/>
              </a:ext>
            </a:extLst>
          </p:cNvPr>
          <p:cNvSpPr/>
          <p:nvPr/>
        </p:nvSpPr>
        <p:spPr>
          <a:xfrm>
            <a:off x="6078500" y="2073444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37" name="Rectángulo 34">
            <a:extLst>
              <a:ext uri="{FF2B5EF4-FFF2-40B4-BE49-F238E27FC236}">
                <a16:creationId xmlns:a16="http://schemas.microsoft.com/office/drawing/2014/main" id="{57A05172-A87C-4A2B-B789-AB27F720D68C}"/>
              </a:ext>
            </a:extLst>
          </p:cNvPr>
          <p:cNvSpPr/>
          <p:nvPr/>
        </p:nvSpPr>
        <p:spPr>
          <a:xfrm>
            <a:off x="6592922" y="1858740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762020-0D79-47C2-9885-1BCBA4970D07}"/>
              </a:ext>
            </a:extLst>
          </p:cNvPr>
          <p:cNvCxnSpPr>
            <a:cxnSpLocks/>
          </p:cNvCxnSpPr>
          <p:nvPr/>
        </p:nvCxnSpPr>
        <p:spPr>
          <a:xfrm>
            <a:off x="10186000" y="2316866"/>
            <a:ext cx="866551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ángulo 34">
            <a:extLst>
              <a:ext uri="{FF2B5EF4-FFF2-40B4-BE49-F238E27FC236}">
                <a16:creationId xmlns:a16="http://schemas.microsoft.com/office/drawing/2014/main" id="{6EFE8F40-D0B5-4113-9C07-AC2484AA24C8}"/>
              </a:ext>
            </a:extLst>
          </p:cNvPr>
          <p:cNvSpPr/>
          <p:nvPr/>
        </p:nvSpPr>
        <p:spPr>
          <a:xfrm>
            <a:off x="10252451" y="2100861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E96E16-7275-4BA5-9547-F18C2CAE94F9}"/>
              </a:ext>
            </a:extLst>
          </p:cNvPr>
          <p:cNvCxnSpPr>
            <a:cxnSpLocks/>
          </p:cNvCxnSpPr>
          <p:nvPr/>
        </p:nvCxnSpPr>
        <p:spPr>
          <a:xfrm>
            <a:off x="1878008" y="5060928"/>
            <a:ext cx="1689117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ectángulo 34">
            <a:extLst>
              <a:ext uri="{FF2B5EF4-FFF2-40B4-BE49-F238E27FC236}">
                <a16:creationId xmlns:a16="http://schemas.microsoft.com/office/drawing/2014/main" id="{49DB6DC6-36DA-44D5-A87A-B9A5381DE8D4}"/>
              </a:ext>
            </a:extLst>
          </p:cNvPr>
          <p:cNvSpPr/>
          <p:nvPr/>
        </p:nvSpPr>
        <p:spPr>
          <a:xfrm>
            <a:off x="2389966" y="4885283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F3ED817-A737-42C5-84E9-54D6E91C492E}"/>
              </a:ext>
            </a:extLst>
          </p:cNvPr>
          <p:cNvCxnSpPr>
            <a:cxnSpLocks/>
          </p:cNvCxnSpPr>
          <p:nvPr/>
        </p:nvCxnSpPr>
        <p:spPr>
          <a:xfrm>
            <a:off x="5982939" y="5216926"/>
            <a:ext cx="1505946" cy="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Rectángulo 34">
            <a:extLst>
              <a:ext uri="{FF2B5EF4-FFF2-40B4-BE49-F238E27FC236}">
                <a16:creationId xmlns:a16="http://schemas.microsoft.com/office/drawing/2014/main" id="{13CD7113-2E24-44C8-A02B-3ACACB8BA7E6}"/>
              </a:ext>
            </a:extLst>
          </p:cNvPr>
          <p:cNvSpPr/>
          <p:nvPr/>
        </p:nvSpPr>
        <p:spPr>
          <a:xfrm>
            <a:off x="6311726" y="5041281"/>
            <a:ext cx="800100" cy="20694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*</a:t>
            </a:r>
          </a:p>
        </p:txBody>
      </p:sp>
      <p:pic>
        <p:nvPicPr>
          <p:cNvPr id="42" name="Picture 41" descr="Chart, line chart&#10;&#10;Description automatically generated">
            <a:extLst>
              <a:ext uri="{FF2B5EF4-FFF2-40B4-BE49-F238E27FC236}">
                <a16:creationId xmlns:a16="http://schemas.microsoft.com/office/drawing/2014/main" id="{F03E9286-A924-485B-86FC-57B27F198E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16" y="4457144"/>
            <a:ext cx="3216053" cy="23472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DF7CB02-5242-41E0-9445-679C4B9EAC9D}"/>
              </a:ext>
            </a:extLst>
          </p:cNvPr>
          <p:cNvSpPr/>
          <p:nvPr/>
        </p:nvSpPr>
        <p:spPr>
          <a:xfrm>
            <a:off x="143525" y="1638115"/>
            <a:ext cx="11707575" cy="2637937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Shape 1">
            <a:extLst>
              <a:ext uri="{FF2B5EF4-FFF2-40B4-BE49-F238E27FC236}">
                <a16:creationId xmlns:a16="http://schemas.microsoft.com/office/drawing/2014/main" id="{BCE1A76A-8F32-EC43-BC55-BC5B8B9D1EBD}"/>
              </a:ext>
            </a:extLst>
          </p:cNvPr>
          <p:cNvSpPr txBox="1"/>
          <p:nvPr/>
        </p:nvSpPr>
        <p:spPr>
          <a:xfrm>
            <a:off x="454742" y="600017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RESULTS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641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00104 0.3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66FDE91F-AA52-41AF-B503-5E083BB6EE8A}"/>
              </a:ext>
            </a:extLst>
          </p:cNvPr>
          <p:cNvSpPr txBox="1"/>
          <p:nvPr/>
        </p:nvSpPr>
        <p:spPr>
          <a:xfrm>
            <a:off x="434326" y="645871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3200" cap="all" spc="-1" dirty="0" err="1">
                <a:solidFill>
                  <a:srgbClr val="1A3260"/>
                </a:solidFill>
                <a:latin typeface="Times New Roman"/>
              </a:rPr>
              <a:t>Results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AADE27-97A3-43A4-8BE5-196BCBE2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54" y="1244306"/>
            <a:ext cx="4441194" cy="5487682"/>
          </a:xfrm>
          <a:prstGeom prst="rect">
            <a:avLst/>
          </a:prstGeom>
        </p:spPr>
      </p:pic>
      <p:sp>
        <p:nvSpPr>
          <p:cNvPr id="8" name="Rectángulo 34">
            <a:extLst>
              <a:ext uri="{FF2B5EF4-FFF2-40B4-BE49-F238E27FC236}">
                <a16:creationId xmlns:a16="http://schemas.microsoft.com/office/drawing/2014/main" id="{BB3BD067-FA56-41DB-A093-7889FD69BB95}"/>
              </a:ext>
            </a:extLst>
          </p:cNvPr>
          <p:cNvSpPr/>
          <p:nvPr/>
        </p:nvSpPr>
        <p:spPr>
          <a:xfrm>
            <a:off x="160031" y="768559"/>
            <a:ext cx="5577839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AROUSAL AND SCR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1F3BB-573B-4052-81F3-9DA0C111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35" y="1246838"/>
            <a:ext cx="4448485" cy="5487682"/>
          </a:xfrm>
          <a:prstGeom prst="rect">
            <a:avLst/>
          </a:prstGeom>
        </p:spPr>
      </p:pic>
      <p:sp>
        <p:nvSpPr>
          <p:cNvPr id="10" name="Rectángulo 34">
            <a:extLst>
              <a:ext uri="{FF2B5EF4-FFF2-40B4-BE49-F238E27FC236}">
                <a16:creationId xmlns:a16="http://schemas.microsoft.com/office/drawing/2014/main" id="{945037A0-30B3-473D-A342-3D0F0586FE75}"/>
              </a:ext>
            </a:extLst>
          </p:cNvPr>
          <p:cNvSpPr/>
          <p:nvPr/>
        </p:nvSpPr>
        <p:spPr>
          <a:xfrm>
            <a:off x="7511000" y="815972"/>
            <a:ext cx="3952646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AROUSAL AND HEART RATE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6EFFD0-F187-42A6-9D07-7A4F93DA2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548" y="6351281"/>
            <a:ext cx="2400865" cy="5067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C1081D-1D95-4C5D-B4D5-6D490AA1C97B}"/>
              </a:ext>
            </a:extLst>
          </p:cNvPr>
          <p:cNvSpPr/>
          <p:nvPr/>
        </p:nvSpPr>
        <p:spPr>
          <a:xfrm>
            <a:off x="675808" y="1270489"/>
            <a:ext cx="4546286" cy="1986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594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31B07E-29B9-45DA-9E66-85B231DCA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452" y="1465813"/>
            <a:ext cx="4368988" cy="5398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12580-19BF-4E1A-AB0C-D76D1918D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5" y="1390432"/>
            <a:ext cx="4135566" cy="5473845"/>
          </a:xfrm>
          <a:prstGeom prst="rect">
            <a:avLst/>
          </a:prstGeom>
        </p:spPr>
      </p:pic>
      <p:sp>
        <p:nvSpPr>
          <p:cNvPr id="9" name="Rectángulo 34">
            <a:extLst>
              <a:ext uri="{FF2B5EF4-FFF2-40B4-BE49-F238E27FC236}">
                <a16:creationId xmlns:a16="http://schemas.microsoft.com/office/drawing/2014/main" id="{29B1067C-070C-4C62-98DB-F93D79E85A54}"/>
              </a:ext>
            </a:extLst>
          </p:cNvPr>
          <p:cNvSpPr/>
          <p:nvPr/>
        </p:nvSpPr>
        <p:spPr>
          <a:xfrm>
            <a:off x="7794794" y="959094"/>
            <a:ext cx="3952646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VALENCE AND CORRUGATOR</a:t>
            </a:r>
          </a:p>
        </p:txBody>
      </p:sp>
      <p:sp>
        <p:nvSpPr>
          <p:cNvPr id="10" name="Rectángulo 34">
            <a:extLst>
              <a:ext uri="{FF2B5EF4-FFF2-40B4-BE49-F238E27FC236}">
                <a16:creationId xmlns:a16="http://schemas.microsoft.com/office/drawing/2014/main" id="{F8D89FE9-C62F-4922-BE07-AB501CCA470B}"/>
              </a:ext>
            </a:extLst>
          </p:cNvPr>
          <p:cNvSpPr/>
          <p:nvPr/>
        </p:nvSpPr>
        <p:spPr>
          <a:xfrm>
            <a:off x="447641" y="877436"/>
            <a:ext cx="4823179" cy="5067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 defTabSz="2142358">
              <a:lnSpc>
                <a:spcPct val="120000"/>
              </a:lnSpc>
              <a:defRPr/>
            </a:pP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VALENCE (&amp; AROUSAL) AND STARTLE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76476A-DE03-4EFC-9244-67C1A65AF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207" y="6327162"/>
            <a:ext cx="2400865" cy="506719"/>
          </a:xfrm>
          <a:prstGeom prst="rect">
            <a:avLst/>
          </a:prstGeom>
        </p:spPr>
      </p:pic>
      <p:sp>
        <p:nvSpPr>
          <p:cNvPr id="13" name="TextShape 1">
            <a:extLst>
              <a:ext uri="{FF2B5EF4-FFF2-40B4-BE49-F238E27FC236}">
                <a16:creationId xmlns:a16="http://schemas.microsoft.com/office/drawing/2014/main" id="{5AAAEE0B-B5F6-5D40-924B-AF84C4CBF112}"/>
              </a:ext>
            </a:extLst>
          </p:cNvPr>
          <p:cNvSpPr txBox="1"/>
          <p:nvPr/>
        </p:nvSpPr>
        <p:spPr>
          <a:xfrm>
            <a:off x="601805" y="637868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3200" cap="all" spc="-1" dirty="0" err="1">
                <a:solidFill>
                  <a:srgbClr val="1A3260"/>
                </a:solidFill>
                <a:latin typeface="Times New Roman"/>
              </a:rPr>
              <a:t>Results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4232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2"/>
          <p:cNvSpPr/>
          <p:nvPr/>
        </p:nvSpPr>
        <p:spPr>
          <a:xfrm>
            <a:off x="600111" y="1472362"/>
            <a:ext cx="11083889" cy="48567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RSA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analysis did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only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reveal similarities between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SCR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and subjective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arousal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in the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PPV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paradigm. 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1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For the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other physiological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variables and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tasks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no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such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relationship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was observed. </a:t>
            </a:r>
          </a:p>
          <a:p>
            <a:pPr algn="just">
              <a:lnSpc>
                <a:spcPct val="120000"/>
              </a:lnSpc>
            </a:pPr>
            <a:endParaRPr lang="en-US" sz="1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lvl="2" indent="-285750" algn="just" defTabSz="3160478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2200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These findings suggest that there is no clear match between the evoked physiological responses and the experienced subjective affect, supporting the </a:t>
            </a:r>
            <a:r>
              <a:rPr lang="en-US" sz="2200" i="1" dirty="0">
                <a:solidFill>
                  <a:prstClr val="black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Populations hypothesis</a:t>
            </a:r>
          </a:p>
          <a:p>
            <a:pPr marL="285750" lvl="2" indent="-285750" algn="just" defTabSz="3160478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endParaRPr lang="en-US" sz="1000" i="1" dirty="0">
              <a:solidFill>
                <a:prstClr val="black"/>
              </a:solidFill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285750" lvl="2" indent="-285750" algn="just" defTabSz="3160478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These results do not undermine the importance of physiological changes in the experience of affect but invite to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reframe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the relation between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physiology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and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affect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from invariant and homogeneous to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variant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and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context-dependent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(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Hoemann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et al., 2020). </a:t>
            </a:r>
          </a:p>
          <a:p>
            <a:pPr marL="285750" lvl="2" indent="-285750" algn="just" defTabSz="3160478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endParaRPr lang="en-US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285750" lvl="2" indent="-285750" algn="just" defTabSz="3160478">
              <a:lnSpc>
                <a:spcPct val="120000"/>
              </a:lnSpc>
              <a:buFont typeface="Wingdings" panose="05000000000000000000" pitchFamily="2" charset="2"/>
              <a:buChar char="v"/>
              <a:defRPr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These findings can be understood within an </a:t>
            </a:r>
            <a:r>
              <a:rPr lang="en-US" sz="2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active inference approach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,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like the theory of constructed emotions (Barrett et al., 2017). 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078D7F07-03B1-4B51-A1EF-0BCBE5F96BC6}"/>
              </a:ext>
            </a:extLst>
          </p:cNvPr>
          <p:cNvSpPr txBox="1"/>
          <p:nvPr/>
        </p:nvSpPr>
        <p:spPr>
          <a:xfrm>
            <a:off x="4811915" y="633846"/>
            <a:ext cx="4221249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200" b="0" strike="noStrike" cap="all" spc="-1" dirty="0" err="1">
                <a:solidFill>
                  <a:srgbClr val="1A3260"/>
                </a:solidFill>
                <a:latin typeface="Times New Roman"/>
              </a:rPr>
              <a:t>discussion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99107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2"/>
          <p:cNvSpPr/>
          <p:nvPr/>
        </p:nvSpPr>
        <p:spPr>
          <a:xfrm>
            <a:off x="610502" y="1472362"/>
            <a:ext cx="11083889" cy="4930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1. Replicate similarity between arousal and SCR (across participants)</a:t>
            </a:r>
          </a:p>
          <a:p>
            <a:pPr algn="just">
              <a:lnSpc>
                <a:spcPct val="120000"/>
              </a:lnSpc>
            </a:pP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2. Compare these relationships between groups (high and low in any variable). 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3. Extract for each individual a SCR-Behavioral similarity index and relate them to psychopathology.</a:t>
            </a:r>
          </a:p>
          <a:p>
            <a:pPr algn="just">
              <a:lnSpc>
                <a:spcPct val="120000"/>
              </a:lnSpc>
            </a:pP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800100" lvl="1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What does a SCR-Behavioral index may mean? </a:t>
            </a:r>
          </a:p>
          <a:p>
            <a:pPr lvl="1" algn="just">
              <a:lnSpc>
                <a:spcPct val="120000"/>
              </a:lnSpc>
            </a:pP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ahoma" panose="020B0604030504040204" pitchFamily="34" charset="0"/>
            </a:endParaRPr>
          </a:p>
          <a:p>
            <a:pPr marL="800100" lvl="1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Index of connection between physiology and affect-related constructs. </a:t>
            </a:r>
          </a:p>
          <a:p>
            <a:pPr marL="1257300" lvl="2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Reflecting accuracy in using physiological signals to categorize different instances in terms of affect (arousal or valence)? 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078D7F07-03B1-4B51-A1EF-0BCBE5F96BC6}"/>
              </a:ext>
            </a:extLst>
          </p:cNvPr>
          <p:cNvSpPr txBox="1"/>
          <p:nvPr/>
        </p:nvSpPr>
        <p:spPr>
          <a:xfrm>
            <a:off x="4811915" y="633846"/>
            <a:ext cx="4221249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GOAL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160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4E30CC-B1E1-CABD-5F26-C2289C257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10" t="10395" r="63151" b="72141"/>
          <a:stretch/>
        </p:blipFill>
        <p:spPr>
          <a:xfrm>
            <a:off x="581797" y="2201017"/>
            <a:ext cx="1813120" cy="1687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97A9F-14DF-7B15-2F00-6ABCE4528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43" t="10178" r="1558" b="71562"/>
          <a:stretch/>
        </p:blipFill>
        <p:spPr>
          <a:xfrm>
            <a:off x="4453945" y="2169755"/>
            <a:ext cx="1790095" cy="1841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E2711C-38F3-0DB0-E276-27241BC2F43E}"/>
              </a:ext>
            </a:extLst>
          </p:cNvPr>
          <p:cNvSpPr txBox="1"/>
          <p:nvPr/>
        </p:nvSpPr>
        <p:spPr>
          <a:xfrm>
            <a:off x="369928" y="1738452"/>
            <a:ext cx="274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Physiology: STR, SCR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E1BB8-8BAD-E8B9-AEB4-90A667007BC9}"/>
              </a:ext>
            </a:extLst>
          </p:cNvPr>
          <p:cNvSpPr txBox="1"/>
          <p:nvPr/>
        </p:nvSpPr>
        <p:spPr>
          <a:xfrm>
            <a:off x="4094018" y="1639203"/>
            <a:ext cx="2395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Behavior: Valence and Arousal Ratings</a:t>
            </a:r>
            <a:endParaRPr lang="en-DE" dirty="0"/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C06557EA-42E8-A6F1-F9D7-432BAABD5266}"/>
              </a:ext>
            </a:extLst>
          </p:cNvPr>
          <p:cNvSpPr/>
          <p:nvPr/>
        </p:nvSpPr>
        <p:spPr>
          <a:xfrm rot="16200000">
            <a:off x="3147000" y="2106388"/>
            <a:ext cx="439387" cy="18131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DDE7F-2AA9-2881-4E46-9EACB5A1B2BF}"/>
              </a:ext>
            </a:extLst>
          </p:cNvPr>
          <p:cNvSpPr txBox="1"/>
          <p:nvPr/>
        </p:nvSpPr>
        <p:spPr>
          <a:xfrm>
            <a:off x="3092321" y="2399180"/>
            <a:ext cx="58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Rxy</a:t>
            </a:r>
            <a:endParaRPr lang="en-DE" dirty="0"/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C9D4FC72-F803-AEC3-3A9A-B4312D2A5485}"/>
              </a:ext>
            </a:extLst>
          </p:cNvPr>
          <p:cNvGraphicFramePr>
            <a:graphicFrameLocks noGrp="1"/>
          </p:cNvGraphicFramePr>
          <p:nvPr/>
        </p:nvGraphicFramePr>
        <p:xfrm>
          <a:off x="6615276" y="1820526"/>
          <a:ext cx="4870008" cy="414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16">
                  <a:extLst>
                    <a:ext uri="{9D8B030D-6E8A-4147-A177-3AD203B41FA5}">
                      <a16:colId xmlns:a16="http://schemas.microsoft.com/office/drawing/2014/main" val="4060305863"/>
                    </a:ext>
                  </a:extLst>
                </a:gridCol>
                <a:gridCol w="1609116">
                  <a:extLst>
                    <a:ext uri="{9D8B030D-6E8A-4147-A177-3AD203B41FA5}">
                      <a16:colId xmlns:a16="http://schemas.microsoft.com/office/drawing/2014/main" val="1053382291"/>
                    </a:ext>
                  </a:extLst>
                </a:gridCol>
                <a:gridCol w="1651776">
                  <a:extLst>
                    <a:ext uri="{9D8B030D-6E8A-4147-A177-3AD203B41FA5}">
                      <a16:colId xmlns:a16="http://schemas.microsoft.com/office/drawing/2014/main" val="2589193898"/>
                    </a:ext>
                  </a:extLst>
                </a:gridCol>
              </a:tblGrid>
              <a:tr h="828891">
                <a:tc>
                  <a:txBody>
                    <a:bodyPr/>
                    <a:lstStyle/>
                    <a:p>
                      <a:r>
                        <a:rPr lang="en-US" dirty="0"/>
                        <a:t>Participants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Rxy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Psychopathology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302937"/>
                  </a:ext>
                </a:extLst>
              </a:tr>
              <a:tr h="828891">
                <a:tc>
                  <a:txBody>
                    <a:bodyPr/>
                    <a:lstStyle/>
                    <a:p>
                      <a:r>
                        <a:rPr lang="en-US" dirty="0"/>
                        <a:t>P01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Rxy</a:t>
                      </a:r>
                      <a:r>
                        <a:rPr lang="en-US" sz="1050" dirty="0"/>
                        <a:t>1</a:t>
                      </a:r>
                      <a:r>
                        <a:rPr lang="en-US" dirty="0"/>
                        <a:t> 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  <a:r>
                        <a:rPr lang="en-US" sz="1200" dirty="0"/>
                        <a:t>1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181968"/>
                  </a:ext>
                </a:extLst>
              </a:tr>
              <a:tr h="828891">
                <a:tc>
                  <a:txBody>
                    <a:bodyPr/>
                    <a:lstStyle/>
                    <a:p>
                      <a:r>
                        <a:rPr lang="en-US" dirty="0"/>
                        <a:t>P02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Rxy</a:t>
                      </a:r>
                      <a:r>
                        <a:rPr lang="en-US" sz="1050" dirty="0"/>
                        <a:t>2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Score</a:t>
                      </a:r>
                      <a:r>
                        <a:rPr lang="en-US" sz="1200" dirty="0"/>
                        <a:t>2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69628"/>
                  </a:ext>
                </a:extLst>
              </a:tr>
              <a:tr h="828891">
                <a:tc>
                  <a:txBody>
                    <a:bodyPr/>
                    <a:lstStyle/>
                    <a:p>
                      <a:r>
                        <a:rPr lang="en-US" dirty="0"/>
                        <a:t>P03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Rxy</a:t>
                      </a:r>
                      <a:r>
                        <a:rPr lang="en-US" sz="1050" dirty="0"/>
                        <a:t>3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Score</a:t>
                      </a:r>
                      <a:r>
                        <a:rPr lang="en-US" sz="1200" dirty="0"/>
                        <a:t>3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65622"/>
                  </a:ext>
                </a:extLst>
              </a:tr>
              <a:tr h="828891">
                <a:tc>
                  <a:txBody>
                    <a:bodyPr/>
                    <a:lstStyle/>
                    <a:p>
                      <a:r>
                        <a:rPr lang="en-US" dirty="0"/>
                        <a:t>P04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Rxy</a:t>
                      </a:r>
                      <a:r>
                        <a:rPr lang="en-US" sz="1050" dirty="0"/>
                        <a:t>4</a:t>
                      </a: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Score</a:t>
                      </a:r>
                      <a:r>
                        <a:rPr lang="en-US" sz="1200" dirty="0"/>
                        <a:t>4</a:t>
                      </a:r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31316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EAAEF63-5C6E-FBE1-CF4A-129B5E5AE7AA}"/>
              </a:ext>
            </a:extLst>
          </p:cNvPr>
          <p:cNvSpPr txBox="1"/>
          <p:nvPr/>
        </p:nvSpPr>
        <p:spPr>
          <a:xfrm>
            <a:off x="786738" y="889665"/>
            <a:ext cx="515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Relationship Physiology Behavior</a:t>
            </a:r>
            <a:endParaRPr lang="en-DE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292AE-BD30-CE30-2B75-F5E791786622}"/>
              </a:ext>
            </a:extLst>
          </p:cNvPr>
          <p:cNvSpPr txBox="1"/>
          <p:nvPr/>
        </p:nvSpPr>
        <p:spPr>
          <a:xfrm>
            <a:off x="6096000" y="887208"/>
            <a:ext cx="5997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Relation between behavior-Physiology  &amp; Psychopathology (STAI, BDI, CTP)</a:t>
            </a:r>
            <a:endParaRPr lang="en-DE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FAFD8-93B9-381C-B00D-2F26D8FCC617}"/>
              </a:ext>
            </a:extLst>
          </p:cNvPr>
          <p:cNvSpPr txBox="1"/>
          <p:nvPr/>
        </p:nvSpPr>
        <p:spPr>
          <a:xfrm>
            <a:off x="2329701" y="3202935"/>
            <a:ext cx="2073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Extract a score for each participant 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505485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36F45FE5-6BBB-4806-8CDB-946151CC92F1}"/>
              </a:ext>
            </a:extLst>
          </p:cNvPr>
          <p:cNvSpPr txBox="1"/>
          <p:nvPr/>
        </p:nvSpPr>
        <p:spPr>
          <a:xfrm>
            <a:off x="4811915" y="633846"/>
            <a:ext cx="4221249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Bonus </a:t>
            </a:r>
            <a:r>
              <a:rPr lang="de-DE" sz="3200" b="0" strike="noStrike" cap="all" spc="-1" dirty="0" err="1">
                <a:solidFill>
                  <a:srgbClr val="1A3260"/>
                </a:solidFill>
                <a:latin typeface="Times New Roman"/>
              </a:rPr>
              <a:t>slides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619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3F562F-6E68-4A9F-A11F-A4EC5FF45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36" t="4673"/>
          <a:stretch/>
        </p:blipFill>
        <p:spPr>
          <a:xfrm>
            <a:off x="7941646" y="752040"/>
            <a:ext cx="3230266" cy="5996939"/>
          </a:xfrm>
          <a:prstGeom prst="rect">
            <a:avLst/>
          </a:prstGeom>
        </p:spPr>
      </p:pic>
      <p:sp>
        <p:nvSpPr>
          <p:cNvPr id="142" name="CustomShape 2"/>
          <p:cNvSpPr/>
          <p:nvPr/>
        </p:nvSpPr>
        <p:spPr>
          <a:xfrm>
            <a:off x="448440" y="2176533"/>
            <a:ext cx="6170326" cy="2360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lvl="2" indent="-342900" algn="just" defTabSz="3160478">
              <a:lnSpc>
                <a:spcPct val="120000"/>
              </a:lnSpc>
              <a:buFont typeface="Wingdings" pitchFamily="2" charset="2"/>
              <a:buChar char="v"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Physiological patterns associated with participants’ subjective affective experience during a 2-week period. </a:t>
            </a:r>
          </a:p>
          <a:p>
            <a:pPr marL="342900" lvl="2" indent="-342900" algn="just" defTabSz="3160478">
              <a:lnSpc>
                <a:spcPct val="120000"/>
              </a:lnSpc>
              <a:buFont typeface="Wingdings" pitchFamily="2" charset="2"/>
              <a:buChar char="v"/>
              <a:defRPr/>
            </a:pPr>
            <a:endParaRPr lang="en-US" sz="5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0" lvl="2" algn="just" defTabSz="3160478">
              <a:lnSpc>
                <a:spcPct val="120000"/>
              </a:lnSpc>
              <a:defRPr/>
            </a:pPr>
            <a:r>
              <a:rPr lang="en-US" sz="2400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   Is a physiological pattern related to  specific </a:t>
            </a:r>
          </a:p>
          <a:p>
            <a:pPr marL="0" lvl="2" algn="just" defTabSz="3160478">
              <a:lnSpc>
                <a:spcPct val="120000"/>
              </a:lnSpc>
              <a:defRPr/>
            </a:pPr>
            <a:r>
              <a:rPr lang="en-US" sz="2400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   affective state across participants?</a:t>
            </a: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DB38B-A714-4625-90E9-FFE73E7415BF}"/>
              </a:ext>
            </a:extLst>
          </p:cNvPr>
          <p:cNvSpPr txBox="1"/>
          <p:nvPr/>
        </p:nvSpPr>
        <p:spPr>
          <a:xfrm rot="16200000">
            <a:off x="7364550" y="959804"/>
            <a:ext cx="78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A6BCF2-60D9-43B7-B652-15C32C3FEB4B}"/>
              </a:ext>
            </a:extLst>
          </p:cNvPr>
          <p:cNvSpPr txBox="1"/>
          <p:nvPr/>
        </p:nvSpPr>
        <p:spPr>
          <a:xfrm rot="16200000">
            <a:off x="7364550" y="5915022"/>
            <a:ext cx="78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EAF2D8-5B43-4AED-9F61-171B1963DC6F}"/>
              </a:ext>
            </a:extLst>
          </p:cNvPr>
          <p:cNvCxnSpPr>
            <a:stCxn id="4" idx="1"/>
            <a:endCxn id="10" idx="3"/>
          </p:cNvCxnSpPr>
          <p:nvPr/>
        </p:nvCxnSpPr>
        <p:spPr>
          <a:xfrm>
            <a:off x="7756980" y="1536900"/>
            <a:ext cx="0" cy="417035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1A1D5F-7325-41FC-887D-25D2F5A51786}"/>
              </a:ext>
            </a:extLst>
          </p:cNvPr>
          <p:cNvSpPr txBox="1"/>
          <p:nvPr/>
        </p:nvSpPr>
        <p:spPr>
          <a:xfrm rot="16200000">
            <a:off x="6957091" y="3565843"/>
            <a:ext cx="98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Arousal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57E86435-F7C9-45DF-8A31-52188A0C647D}"/>
              </a:ext>
            </a:extLst>
          </p:cNvPr>
          <p:cNvSpPr/>
          <p:nvPr/>
        </p:nvSpPr>
        <p:spPr>
          <a:xfrm>
            <a:off x="471127" y="4889994"/>
            <a:ext cx="5833825" cy="13818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lvl="2" indent="-342900" algn="just" defTabSz="3160478">
              <a:lnSpc>
                <a:spcPct val="120000"/>
              </a:lnSpc>
              <a:buFont typeface="Wingdings" pitchFamily="2" charset="2"/>
              <a:buChar char="v"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No specificity was observed between physiological patterns and the subjective state evoked. </a:t>
            </a: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  <a:sym typeface="Wingdings" pitchFamily="2" charset="2"/>
              </a:rPr>
              <a:t> Populations hypothesis</a:t>
            </a:r>
            <a:endParaRPr lang="en-US" sz="24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71D1AF7-FE96-E844-B262-16B0A160CEE7}"/>
              </a:ext>
            </a:extLst>
          </p:cNvPr>
          <p:cNvSpPr txBox="1"/>
          <p:nvPr/>
        </p:nvSpPr>
        <p:spPr>
          <a:xfrm>
            <a:off x="4333592" y="667232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INTRODUCTION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D849A3B9-1F65-F441-AE09-EBAE2F84A583}"/>
              </a:ext>
            </a:extLst>
          </p:cNvPr>
          <p:cNvSpPr/>
          <p:nvPr/>
        </p:nvSpPr>
        <p:spPr>
          <a:xfrm>
            <a:off x="448438" y="1409973"/>
            <a:ext cx="5833825" cy="495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2" algn="just" defTabSz="3160478">
              <a:lnSpc>
                <a:spcPct val="120000"/>
              </a:lnSpc>
              <a:defRPr/>
            </a:pPr>
            <a:r>
              <a:rPr lang="en-US" sz="2400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Hoemann</a:t>
            </a: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et al. (2020)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657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24"/>
    </mc:Choice>
    <mc:Fallback xmlns="">
      <p:transition spd="slow" advTm="2232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64060A76-A041-430B-9831-3966B45A034D}"/>
              </a:ext>
            </a:extLst>
          </p:cNvPr>
          <p:cNvSpPr/>
          <p:nvPr/>
        </p:nvSpPr>
        <p:spPr>
          <a:xfrm>
            <a:off x="329279" y="1415313"/>
            <a:ext cx="8738137" cy="44841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Abstract the bodily symptoms from any strong emotion and it goes with them </a:t>
            </a:r>
            <a:r>
              <a:rPr lang="en-US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(James, 1890).</a:t>
            </a:r>
          </a:p>
          <a:p>
            <a:pPr>
              <a:lnSpc>
                <a:spcPct val="120000"/>
              </a:lnSpc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Bodily changes during ongoing experiences are an important aspect when determining that an event is pleasant, a sound feels activating, or a memory is terrifying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endParaRPr lang="en-US" sz="2400" spc="-1" dirty="0">
              <a:solidFill>
                <a:srgbClr val="000000"/>
              </a:solidFill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v"/>
            </a:pPr>
            <a:r>
              <a:rPr lang="en-US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The extent of </a:t>
            </a:r>
            <a:r>
              <a:rPr lang="en-US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correspondence</a:t>
            </a:r>
            <a:r>
              <a:rPr lang="en-US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 between </a:t>
            </a:r>
            <a:r>
              <a:rPr lang="en-US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physiological</a:t>
            </a:r>
            <a:r>
              <a:rPr lang="en-US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 reactivity and the </a:t>
            </a:r>
            <a:r>
              <a:rPr lang="en-US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experienced</a:t>
            </a:r>
            <a:r>
              <a:rPr lang="en-US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 subjective </a:t>
            </a:r>
            <a:r>
              <a:rPr lang="en-US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affect</a:t>
            </a:r>
            <a:r>
              <a:rPr lang="en-US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 is still </a:t>
            </a:r>
            <a:r>
              <a:rPr lang="en-US" sz="2400" b="1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unclear</a:t>
            </a:r>
            <a:r>
              <a:rPr lang="en-US" sz="2400" spc="-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. </a:t>
            </a:r>
          </a:p>
          <a:p>
            <a:pPr algn="ctr">
              <a:lnSpc>
                <a:spcPct val="120000"/>
              </a:lnSpc>
            </a:pPr>
            <a:endParaRPr lang="en-US" sz="2400" i="1" spc="-1" dirty="0">
              <a:solidFill>
                <a:srgbClr val="000000"/>
              </a:solidFill>
              <a:latin typeface="Times New Roman" panose="02020603050405020304" pitchFamily="18" charset="0"/>
              <a:ea typeface="ＭＳ Ｐゴシック"/>
              <a:cs typeface="Times New Roman" panose="02020603050405020304" pitchFamily="18" charset="0"/>
            </a:endParaRPr>
          </a:p>
        </p:txBody>
      </p:sp>
      <p:pic>
        <p:nvPicPr>
          <p:cNvPr id="7" name="Picture 6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E4480936-779B-482B-B876-FF3F2D3C7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16" y="1415313"/>
            <a:ext cx="3011067" cy="3856680"/>
          </a:xfrm>
          <a:prstGeom prst="rect">
            <a:avLst/>
          </a:prstGeom>
        </p:spPr>
      </p:pic>
      <p:sp>
        <p:nvSpPr>
          <p:cNvPr id="8" name="TextShape 1">
            <a:extLst>
              <a:ext uri="{FF2B5EF4-FFF2-40B4-BE49-F238E27FC236}">
                <a16:creationId xmlns:a16="http://schemas.microsoft.com/office/drawing/2014/main" id="{589BDB57-4567-484E-9CE2-346EDC2CF753}"/>
              </a:ext>
            </a:extLst>
          </p:cNvPr>
          <p:cNvSpPr txBox="1"/>
          <p:nvPr/>
        </p:nvSpPr>
        <p:spPr>
          <a:xfrm>
            <a:off x="4498692" y="661446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INTRODUCTION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2"/>
          <p:cNvSpPr/>
          <p:nvPr/>
        </p:nvSpPr>
        <p:spPr>
          <a:xfrm>
            <a:off x="448440" y="2176533"/>
            <a:ext cx="6170326" cy="23605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lvl="2" indent="-342900" algn="just" defTabSz="3160478">
              <a:lnSpc>
                <a:spcPct val="120000"/>
              </a:lnSpc>
              <a:buFont typeface="Wingdings" pitchFamily="2" charset="2"/>
              <a:buChar char="v"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Physiological patterns associated with participants’ subjective affective experience during a 2-week period. </a:t>
            </a:r>
          </a:p>
          <a:p>
            <a:pPr marL="342900" lvl="2" indent="-342900" algn="just" defTabSz="3160478">
              <a:lnSpc>
                <a:spcPct val="120000"/>
              </a:lnSpc>
              <a:buFont typeface="Wingdings" pitchFamily="2" charset="2"/>
              <a:buChar char="v"/>
              <a:defRPr/>
            </a:pPr>
            <a:endParaRPr lang="en-US" sz="5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  <a:p>
            <a:pPr marL="0" lvl="2" algn="just" defTabSz="3160478">
              <a:lnSpc>
                <a:spcPct val="120000"/>
              </a:lnSpc>
              <a:defRPr/>
            </a:pPr>
            <a:r>
              <a:rPr lang="en-US" sz="2400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   Is a physiological pattern related to  specific </a:t>
            </a:r>
          </a:p>
          <a:p>
            <a:pPr marL="0" lvl="2" algn="just" defTabSz="3160478">
              <a:lnSpc>
                <a:spcPct val="120000"/>
              </a:lnSpc>
              <a:defRPr/>
            </a:pPr>
            <a:r>
              <a:rPr lang="en-US" sz="2400" i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   affective state across participants?</a:t>
            </a: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CustomShape 2">
            <a:extLst>
              <a:ext uri="{FF2B5EF4-FFF2-40B4-BE49-F238E27FC236}">
                <a16:creationId xmlns:a16="http://schemas.microsoft.com/office/drawing/2014/main" id="{57E86435-F7C9-45DF-8A31-52188A0C647D}"/>
              </a:ext>
            </a:extLst>
          </p:cNvPr>
          <p:cNvSpPr/>
          <p:nvPr/>
        </p:nvSpPr>
        <p:spPr>
          <a:xfrm>
            <a:off x="471127" y="4889994"/>
            <a:ext cx="5833825" cy="13818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lvl="2" indent="-342900" algn="just" defTabSz="3160478">
              <a:lnSpc>
                <a:spcPct val="120000"/>
              </a:lnSpc>
              <a:buFont typeface="Wingdings" pitchFamily="2" charset="2"/>
              <a:buChar char="v"/>
              <a:defRPr/>
            </a:pP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No specificity was observed between physiological patterns and the subjective state evoked. </a:t>
            </a: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  <a:sym typeface="Wingdings" pitchFamily="2" charset="2"/>
              </a:rPr>
              <a:t> Populations hypothesis</a:t>
            </a:r>
            <a:endParaRPr lang="en-US" sz="24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771D1AF7-FE96-E844-B262-16B0A160CEE7}"/>
              </a:ext>
            </a:extLst>
          </p:cNvPr>
          <p:cNvSpPr txBox="1"/>
          <p:nvPr/>
        </p:nvSpPr>
        <p:spPr>
          <a:xfrm>
            <a:off x="4333592" y="667232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INTRODUCTION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D849A3B9-1F65-F441-AE09-EBAE2F84A583}"/>
              </a:ext>
            </a:extLst>
          </p:cNvPr>
          <p:cNvSpPr/>
          <p:nvPr/>
        </p:nvSpPr>
        <p:spPr>
          <a:xfrm>
            <a:off x="448438" y="1409973"/>
            <a:ext cx="5833825" cy="495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2" algn="just" defTabSz="3160478">
              <a:lnSpc>
                <a:spcPct val="120000"/>
              </a:lnSpc>
              <a:defRPr/>
            </a:pPr>
            <a:r>
              <a:rPr lang="en-US" sz="2400" dirty="0" err="1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Hoemann</a:t>
            </a:r>
            <a:r>
              <a:rPr lang="en-US" sz="24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et al. (2020)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6EB0F5-42A6-494D-BFCB-6C2BAE163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353" y="2374253"/>
            <a:ext cx="5102588" cy="31825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986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24"/>
    </mc:Choice>
    <mc:Fallback xmlns="">
      <p:transition spd="slow" advTm="2232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2"/>
          <p:cNvSpPr/>
          <p:nvPr/>
        </p:nvSpPr>
        <p:spPr>
          <a:xfrm>
            <a:off x="185245" y="1388146"/>
            <a:ext cx="11409855" cy="59278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Classical views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Fingerprint hypothesis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): 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Strong correspondence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between the experienced affect and the evoked physiological response. </a:t>
            </a:r>
            <a:endParaRPr lang="en-US" sz="1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Situations in which a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similar affect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is experienced, the same brain circuitry is activated, producing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similar physiological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responses within and across individuals (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Hoemann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et al., 2020; Siegel et al., 2018). </a:t>
            </a:r>
          </a:p>
          <a:p>
            <a:pPr lvl="1" algn="just">
              <a:lnSpc>
                <a:spcPct val="120000"/>
              </a:lnSpc>
            </a:pP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More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recent views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</a:rPr>
              <a:t>Populations hypothesis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): 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There is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no correspondence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between the experienced affect and the evoked physiological response. </a:t>
            </a: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Similar affective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experiences may produce </a:t>
            </a:r>
            <a:r>
              <a:rPr lang="en-US" sz="2200" b="1" dirty="0">
                <a:latin typeface="Times New Roman" panose="02020603050405020304" pitchFamily="18" charset="0"/>
                <a:ea typeface="Calibri" panose="020F0502020204030204" pitchFamily="34" charset="0"/>
              </a:rPr>
              <a:t>different physiological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responses and different affective experiences may evoke similar physiological responses (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Hoemann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 et al., 2020; Siegel et al., 2018).</a:t>
            </a:r>
          </a:p>
          <a:p>
            <a:pPr marL="1257300" lvl="2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45907231-5446-A24C-B8C0-736925A83296}"/>
              </a:ext>
            </a:extLst>
          </p:cNvPr>
          <p:cNvSpPr txBox="1"/>
          <p:nvPr/>
        </p:nvSpPr>
        <p:spPr>
          <a:xfrm>
            <a:off x="4498692" y="661446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INTRODUCTION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57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55428" y="698500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Goal </a:t>
            </a:r>
            <a:r>
              <a:rPr lang="de-DE" sz="3200" b="0" strike="noStrike" cap="all" spc="-1" dirty="0" err="1">
                <a:solidFill>
                  <a:srgbClr val="1A3260"/>
                </a:solidFill>
                <a:latin typeface="Times New Roman"/>
              </a:rPr>
              <a:t>of</a:t>
            </a: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 </a:t>
            </a:r>
            <a:r>
              <a:rPr lang="de-DE" sz="3200" b="0" strike="noStrike" cap="all" spc="-1" dirty="0" err="1">
                <a:solidFill>
                  <a:srgbClr val="1A3260"/>
                </a:solidFill>
                <a:latin typeface="Times New Roman"/>
              </a:rPr>
              <a:t>the</a:t>
            </a: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 </a:t>
            </a:r>
            <a:r>
              <a:rPr lang="de-DE" sz="3200" b="0" strike="noStrike" cap="all" spc="-1" dirty="0" err="1">
                <a:solidFill>
                  <a:srgbClr val="1A3260"/>
                </a:solidFill>
                <a:latin typeface="Times New Roman"/>
              </a:rPr>
              <a:t>study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85245" y="1388146"/>
            <a:ext cx="11769687" cy="5115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To examine the correspondence between multiple physiological responses and subjective affective experiences, using representational similarity analysis (RSA), in different affect-inducing contexts.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Passive Picture Viewing (PPV) </a:t>
            </a: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Passive Sound Listening (PSL)</a:t>
            </a: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Mental Imagery</a:t>
            </a:r>
          </a:p>
          <a:p>
            <a:pPr lvl="1" algn="just">
              <a:lnSpc>
                <a:spcPct val="120000"/>
              </a:lnSpc>
            </a:pP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Using physiological indexes previously related to valence and arousal.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Skin conductance response (SCR)</a:t>
            </a: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Heart rate</a:t>
            </a: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Startle Blink Response </a:t>
            </a:r>
          </a:p>
          <a:p>
            <a:pPr marL="1257300" lvl="2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</a:rPr>
              <a:t>Corrugator activity</a:t>
            </a:r>
          </a:p>
          <a:p>
            <a:pPr marL="800100" lvl="1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22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461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2"/>
          <p:cNvSpPr/>
          <p:nvPr/>
        </p:nvSpPr>
        <p:spPr>
          <a:xfrm>
            <a:off x="1477840" y="1085019"/>
            <a:ext cx="3828920" cy="495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2" algn="ctr" defTabSz="3160478">
              <a:lnSpc>
                <a:spcPct val="120000"/>
              </a:lnSpc>
              <a:defRPr/>
            </a:pPr>
            <a:r>
              <a:rPr lang="en-US" sz="2400" b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Skin conductance response</a:t>
            </a:r>
            <a:endParaRPr lang="en-US" sz="24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3CD62A9F-4E8C-49BE-8B26-6BC0DA5E5C45}"/>
              </a:ext>
            </a:extLst>
          </p:cNvPr>
          <p:cNvSpPr/>
          <p:nvPr/>
        </p:nvSpPr>
        <p:spPr>
          <a:xfrm>
            <a:off x="3494832" y="5298405"/>
            <a:ext cx="223416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Kuhn et al., 2019</a:t>
            </a:r>
            <a:endParaRPr lang="de-DE" sz="1800" b="0" i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8F3B5-F2FC-44CF-961E-C4F70A001A17}"/>
              </a:ext>
            </a:extLst>
          </p:cNvPr>
          <p:cNvPicPr/>
          <p:nvPr/>
        </p:nvPicPr>
        <p:blipFill>
          <a:blip r:embed="rId4"/>
          <a:srcRect l="32370" t="61659" r="58772" b="27442"/>
          <a:stretch/>
        </p:blipFill>
        <p:spPr>
          <a:xfrm>
            <a:off x="2552206" y="1667731"/>
            <a:ext cx="1530180" cy="1075667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82EED2-C088-4A53-BB22-1658D7878BE0}"/>
              </a:ext>
            </a:extLst>
          </p:cNvPr>
          <p:cNvPicPr/>
          <p:nvPr/>
        </p:nvPicPr>
        <p:blipFill>
          <a:blip r:embed="rId5"/>
          <a:srcRect l="29195" t="26869" r="49702" b="22571"/>
          <a:stretch/>
        </p:blipFill>
        <p:spPr>
          <a:xfrm>
            <a:off x="6553758" y="1501843"/>
            <a:ext cx="3645302" cy="4238273"/>
          </a:xfrm>
          <a:prstGeom prst="rect">
            <a:avLst/>
          </a:prstGeom>
          <a:ln>
            <a:noFill/>
          </a:ln>
        </p:spPr>
      </p:pic>
      <p:sp>
        <p:nvSpPr>
          <p:cNvPr id="12" name="CustomShape 3">
            <a:extLst>
              <a:ext uri="{FF2B5EF4-FFF2-40B4-BE49-F238E27FC236}">
                <a16:creationId xmlns:a16="http://schemas.microsoft.com/office/drawing/2014/main" id="{B8F68FCB-90A3-473E-BEF2-42E10C20790E}"/>
              </a:ext>
            </a:extLst>
          </p:cNvPr>
          <p:cNvSpPr/>
          <p:nvPr/>
        </p:nvSpPr>
        <p:spPr>
          <a:xfrm>
            <a:off x="10040478" y="5309721"/>
            <a:ext cx="223416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Bradley et al., 2001</a:t>
            </a:r>
            <a:endParaRPr lang="de-DE" sz="1800" b="0" i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7CDDDDD5-71BB-4608-9BF2-6C6D97A70916}"/>
              </a:ext>
            </a:extLst>
          </p:cNvPr>
          <p:cNvSpPr/>
          <p:nvPr/>
        </p:nvSpPr>
        <p:spPr>
          <a:xfrm>
            <a:off x="6818257" y="1094940"/>
            <a:ext cx="3406204" cy="495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2" algn="ctr" defTabSz="3160478">
              <a:lnSpc>
                <a:spcPct val="120000"/>
              </a:lnSpc>
              <a:defRPr/>
            </a:pPr>
            <a:r>
              <a:rPr lang="en-US" sz="2400" b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Heart rate response</a:t>
            </a:r>
            <a:endParaRPr lang="en-US" sz="24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DF362-F18D-40AA-A46C-F04CCF1E65D3}"/>
              </a:ext>
            </a:extLst>
          </p:cNvPr>
          <p:cNvSpPr/>
          <p:nvPr/>
        </p:nvSpPr>
        <p:spPr>
          <a:xfrm>
            <a:off x="1254493" y="5801484"/>
            <a:ext cx="4224814" cy="92282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Pictures, Sounds, and Imagery: ↑Arousal ↑ SCR </a:t>
            </a:r>
            <a:endParaRPr lang="en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74F7ED-AAC1-4179-8A8E-1ABEB7E2E9BF}"/>
              </a:ext>
            </a:extLst>
          </p:cNvPr>
          <p:cNvSpPr/>
          <p:nvPr/>
        </p:nvSpPr>
        <p:spPr>
          <a:xfrm>
            <a:off x="6305228" y="5801484"/>
            <a:ext cx="4968284" cy="92282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Pictures, Sounds: ↑Arousal ↓ HR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Imagery: ↑Arousal ↑ HR </a:t>
            </a:r>
            <a:endParaRPr lang="en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0C208D4-57DB-431A-AD5E-33FDCB3AF1F6}"/>
              </a:ext>
            </a:extLst>
          </p:cNvPr>
          <p:cNvGrpSpPr/>
          <p:nvPr/>
        </p:nvGrpSpPr>
        <p:grpSpPr>
          <a:xfrm>
            <a:off x="1064532" y="1667731"/>
            <a:ext cx="4463216" cy="3883864"/>
            <a:chOff x="962932" y="1324831"/>
            <a:chExt cx="4463216" cy="38838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D6AE7AE-8517-4375-9DC7-76D1679F2421}"/>
                </a:ext>
              </a:extLst>
            </p:cNvPr>
            <p:cNvGrpSpPr/>
            <p:nvPr/>
          </p:nvGrpSpPr>
          <p:grpSpPr>
            <a:xfrm>
              <a:off x="962932" y="1324831"/>
              <a:ext cx="4463216" cy="3883864"/>
              <a:chOff x="623263" y="3024027"/>
              <a:chExt cx="3381377" cy="305093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C0EE47-9ED5-49EF-88A6-6FF7097DE42D}"/>
                  </a:ext>
                </a:extLst>
              </p:cNvPr>
              <p:cNvPicPr/>
              <p:nvPr/>
            </p:nvPicPr>
            <p:blipFill rotWithShape="1">
              <a:blip r:embed="rId4"/>
              <a:srcRect l="22354" t="33846" r="58541" b="40454"/>
              <a:stretch/>
            </p:blipFill>
            <p:spPr>
              <a:xfrm>
                <a:off x="655320" y="3024027"/>
                <a:ext cx="3349320" cy="267161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D9EDC1-3917-4E33-8C23-DCAB31A2025C}"/>
                  </a:ext>
                </a:extLst>
              </p:cNvPr>
              <p:cNvSpPr/>
              <p:nvPr/>
            </p:nvSpPr>
            <p:spPr>
              <a:xfrm>
                <a:off x="623263" y="5695638"/>
                <a:ext cx="322115" cy="3793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88D58B-BF01-4322-8F18-6A512C1E2B44}"/>
                </a:ext>
              </a:extLst>
            </p:cNvPr>
            <p:cNvSpPr/>
            <p:nvPr/>
          </p:nvSpPr>
          <p:spPr>
            <a:xfrm>
              <a:off x="3089429" y="4713282"/>
              <a:ext cx="61255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8" name="TextShape 1">
            <a:extLst>
              <a:ext uri="{FF2B5EF4-FFF2-40B4-BE49-F238E27FC236}">
                <a16:creationId xmlns:a16="http://schemas.microsoft.com/office/drawing/2014/main" id="{5DAE38D4-FBA9-004D-B7BE-66FCF9DB4A2C}"/>
              </a:ext>
            </a:extLst>
          </p:cNvPr>
          <p:cNvSpPr txBox="1"/>
          <p:nvPr/>
        </p:nvSpPr>
        <p:spPr>
          <a:xfrm>
            <a:off x="523592" y="602141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Physiological Indexes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D76B0C-EBA2-4A5F-B6EF-8344384758DF}"/>
              </a:ext>
            </a:extLst>
          </p:cNvPr>
          <p:cNvPicPr/>
          <p:nvPr/>
        </p:nvPicPr>
        <p:blipFill>
          <a:blip r:embed="rId4"/>
          <a:srcRect l="32370" t="61659" r="58772" b="27442"/>
          <a:stretch/>
        </p:blipFill>
        <p:spPr>
          <a:xfrm>
            <a:off x="2509797" y="1531571"/>
            <a:ext cx="1530180" cy="1075667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0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9">
            <a:extLst>
              <a:ext uri="{FF2B5EF4-FFF2-40B4-BE49-F238E27FC236}">
                <a16:creationId xmlns:a16="http://schemas.microsoft.com/office/drawing/2014/main" id="{E9147E69-205C-44F6-8726-57E138BD4A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4" t="8489" r="49026"/>
          <a:stretch/>
        </p:blipFill>
        <p:spPr>
          <a:xfrm>
            <a:off x="123995" y="870764"/>
            <a:ext cx="1097340" cy="1621249"/>
          </a:xfrm>
          <a:prstGeom prst="rect">
            <a:avLst/>
          </a:prstGeom>
        </p:spPr>
      </p:pic>
      <p:sp>
        <p:nvSpPr>
          <p:cNvPr id="142" name="CustomShape 2"/>
          <p:cNvSpPr/>
          <p:nvPr/>
        </p:nvSpPr>
        <p:spPr>
          <a:xfrm>
            <a:off x="1574154" y="1272740"/>
            <a:ext cx="3828920" cy="495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2" algn="ctr" defTabSz="3160478">
              <a:lnSpc>
                <a:spcPct val="120000"/>
              </a:lnSpc>
              <a:defRPr/>
            </a:pPr>
            <a:r>
              <a:rPr lang="en-US" sz="2400" b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Startle blink response</a:t>
            </a:r>
            <a:endParaRPr lang="en-US" sz="24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E9D45-E81B-428E-BB9F-D53B0040201F}"/>
              </a:ext>
            </a:extLst>
          </p:cNvPr>
          <p:cNvGrpSpPr/>
          <p:nvPr/>
        </p:nvGrpSpPr>
        <p:grpSpPr>
          <a:xfrm>
            <a:off x="852961" y="1935748"/>
            <a:ext cx="5221354" cy="3703908"/>
            <a:chOff x="255528" y="2186737"/>
            <a:chExt cx="5221354" cy="37039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D6AE7AE-8517-4375-9DC7-76D1679F2421}"/>
                </a:ext>
              </a:extLst>
            </p:cNvPr>
            <p:cNvGrpSpPr/>
            <p:nvPr/>
          </p:nvGrpSpPr>
          <p:grpSpPr>
            <a:xfrm>
              <a:off x="255528" y="2186737"/>
              <a:ext cx="4806721" cy="3389560"/>
              <a:chOff x="-2440284" y="3024027"/>
              <a:chExt cx="3641619" cy="266263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9C0EE47-9ED5-49EF-88A6-6FF7097DE42D}"/>
                  </a:ext>
                </a:extLst>
              </p:cNvPr>
              <p:cNvPicPr/>
              <p:nvPr/>
            </p:nvPicPr>
            <p:blipFill rotWithShape="1">
              <a:blip r:embed="rId5"/>
              <a:srcRect l="4695" t="33846" r="76403" b="40541"/>
              <a:stretch/>
            </p:blipFill>
            <p:spPr>
              <a:xfrm>
                <a:off x="-2440284" y="3024027"/>
                <a:ext cx="3313695" cy="266263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2D9EDC1-3917-4E33-8C23-DCAB31A2025C}"/>
                  </a:ext>
                </a:extLst>
              </p:cNvPr>
              <p:cNvSpPr/>
              <p:nvPr/>
            </p:nvSpPr>
            <p:spPr>
              <a:xfrm>
                <a:off x="669154" y="3149889"/>
                <a:ext cx="532181" cy="25064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p:sp>
          <p:nvSpPr>
            <p:cNvPr id="9" name="CustomShape 2">
              <a:extLst>
                <a:ext uri="{FF2B5EF4-FFF2-40B4-BE49-F238E27FC236}">
                  <a16:creationId xmlns:a16="http://schemas.microsoft.com/office/drawing/2014/main" id="{3CD62A9F-4E8C-49BE-8B26-6BC0DA5E5C45}"/>
                </a:ext>
              </a:extLst>
            </p:cNvPr>
            <p:cNvSpPr/>
            <p:nvPr/>
          </p:nvSpPr>
          <p:spPr>
            <a:xfrm>
              <a:off x="3242722" y="5545405"/>
              <a:ext cx="2234160" cy="3452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de-DE" sz="1800" b="0" i="1" strike="noStrike" spc="-1" dirty="0">
                  <a:solidFill>
                    <a:srgbClr val="000000"/>
                  </a:solidFill>
                  <a:latin typeface="Times New Roman" panose="02020603050405020304" pitchFamily="18" charset="0"/>
                  <a:ea typeface="DejaVu Sans"/>
                  <a:cs typeface="Times New Roman" panose="02020603050405020304" pitchFamily="18" charset="0"/>
                </a:rPr>
                <a:t>Kuhn et al., 2019</a:t>
              </a:r>
              <a:endParaRPr lang="de-DE" sz="1800" b="0" i="1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68F3B5-F2FC-44CF-961E-C4F70A001A17}"/>
                </a:ext>
              </a:extLst>
            </p:cNvPr>
            <p:cNvPicPr/>
            <p:nvPr/>
          </p:nvPicPr>
          <p:blipFill>
            <a:blip r:embed="rId5"/>
            <a:srcRect l="32370" t="61659" r="58772" b="27442"/>
            <a:stretch/>
          </p:blipFill>
          <p:spPr>
            <a:xfrm>
              <a:off x="3203770" y="2439018"/>
              <a:ext cx="1530180" cy="107566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CustomShape 3">
            <a:extLst>
              <a:ext uri="{FF2B5EF4-FFF2-40B4-BE49-F238E27FC236}">
                <a16:creationId xmlns:a16="http://schemas.microsoft.com/office/drawing/2014/main" id="{B8F68FCB-90A3-473E-BEF2-42E10C20790E}"/>
              </a:ext>
            </a:extLst>
          </p:cNvPr>
          <p:cNvSpPr/>
          <p:nvPr/>
        </p:nvSpPr>
        <p:spPr>
          <a:xfrm>
            <a:off x="8587320" y="5286748"/>
            <a:ext cx="2234160" cy="34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800" b="0" i="1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Bradley et al., 2001</a:t>
            </a:r>
            <a:endParaRPr lang="de-DE" sz="1800" b="0" i="1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7CDDDDD5-71BB-4608-9BF2-6C6D97A70916}"/>
              </a:ext>
            </a:extLst>
          </p:cNvPr>
          <p:cNvSpPr/>
          <p:nvPr/>
        </p:nvSpPr>
        <p:spPr>
          <a:xfrm>
            <a:off x="6992560" y="1272740"/>
            <a:ext cx="3828920" cy="495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lvl="2" algn="ctr" defTabSz="3160478">
              <a:lnSpc>
                <a:spcPct val="120000"/>
              </a:lnSpc>
              <a:defRPr/>
            </a:pPr>
            <a:r>
              <a:rPr lang="en-US" sz="2400" b="1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Corrugator activity</a:t>
            </a:r>
            <a:endParaRPr lang="en-US" sz="24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B8ED9-BF64-4D34-800B-077AD167D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435" y="2013732"/>
            <a:ext cx="5349136" cy="33115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17B7FB-96AA-49BD-A077-8CA6E4E35EC2}"/>
              </a:ext>
            </a:extLst>
          </p:cNvPr>
          <p:cNvSpPr/>
          <p:nvPr/>
        </p:nvSpPr>
        <p:spPr>
          <a:xfrm>
            <a:off x="1252220" y="5811406"/>
            <a:ext cx="4518882" cy="9218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Pictures Sounds: ↓ Valence ↑ STR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Imagery: ↑Arousal ↑ STR  </a:t>
            </a:r>
            <a:endParaRPr lang="en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EE1987-E9E0-47E8-8878-EFF1CCBFF8D5}"/>
              </a:ext>
            </a:extLst>
          </p:cNvPr>
          <p:cNvSpPr/>
          <p:nvPr/>
        </p:nvSpPr>
        <p:spPr>
          <a:xfrm>
            <a:off x="7045935" y="5811406"/>
            <a:ext cx="4224814" cy="9218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Pictures Sounds and Imagery: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↓Valence ↑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endParaRPr lang="en-DE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Shape 1">
            <a:extLst>
              <a:ext uri="{FF2B5EF4-FFF2-40B4-BE49-F238E27FC236}">
                <a16:creationId xmlns:a16="http://schemas.microsoft.com/office/drawing/2014/main" id="{2DD55E17-C2AD-C740-B45D-00DBC5D815BB}"/>
              </a:ext>
            </a:extLst>
          </p:cNvPr>
          <p:cNvSpPr txBox="1"/>
          <p:nvPr/>
        </p:nvSpPr>
        <p:spPr>
          <a:xfrm>
            <a:off x="523592" y="602141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Physiological Indexes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B341FA-9DFD-4321-A50A-3D6EDB42BF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07" y="2478382"/>
            <a:ext cx="950618" cy="950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785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2"/>
          <p:cNvSpPr/>
          <p:nvPr/>
        </p:nvSpPr>
        <p:spPr>
          <a:xfrm>
            <a:off x="-66660" y="1532386"/>
            <a:ext cx="4625003" cy="42136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5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Allows comparing the correspondence of two different modalities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Evaluate the trial-by-trial similarities (representational dis/similarity matrices, RSMs)</a:t>
            </a:r>
          </a:p>
          <a:p>
            <a:pPr marL="800100" lvl="1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Allowing to determine whether the output of  these two different modalities is influenced by the same process.</a:t>
            </a:r>
          </a:p>
          <a:p>
            <a:pPr lvl="1">
              <a:lnSpc>
                <a:spcPct val="120000"/>
              </a:lnSpc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3BC827-08CE-4B2A-95F4-E4967BDDB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9" r="45680"/>
          <a:stretch/>
        </p:blipFill>
        <p:spPr>
          <a:xfrm>
            <a:off x="4709304" y="1602287"/>
            <a:ext cx="4354806" cy="463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45220C-A358-4FB7-9406-12F66D6E5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01" r="6747" b="47417"/>
          <a:stretch/>
        </p:blipFill>
        <p:spPr>
          <a:xfrm>
            <a:off x="9032384" y="1736476"/>
            <a:ext cx="3159616" cy="2129311"/>
          </a:xfrm>
          <a:prstGeom prst="rect">
            <a:avLst/>
          </a:prstGeom>
        </p:spPr>
      </p:pic>
      <p:sp>
        <p:nvSpPr>
          <p:cNvPr id="7" name="TextShape 1">
            <a:extLst>
              <a:ext uri="{FF2B5EF4-FFF2-40B4-BE49-F238E27FC236}">
                <a16:creationId xmlns:a16="http://schemas.microsoft.com/office/drawing/2014/main" id="{4779D7E7-B3E8-CD4F-8AEC-94B931D00E79}"/>
              </a:ext>
            </a:extLst>
          </p:cNvPr>
          <p:cNvSpPr txBox="1"/>
          <p:nvPr/>
        </p:nvSpPr>
        <p:spPr>
          <a:xfrm>
            <a:off x="555428" y="698500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3200" b="0" strike="noStrike" cap="all" spc="-1" dirty="0" err="1">
                <a:solidFill>
                  <a:srgbClr val="1A3260"/>
                </a:solidFill>
                <a:latin typeface="Times New Roman"/>
              </a:rPr>
              <a:t>Why</a:t>
            </a: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 RSA?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14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96923" y="698500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Hypothesis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402648" y="1748826"/>
            <a:ext cx="11417870" cy="36651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If a link between subjective affect and physiological reactivity exists, as proposed by the </a:t>
            </a:r>
            <a:r>
              <a:rPr lang="en-US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fingerprint hypothesis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, the subjective and physiological RSMs should be similar to each other. </a:t>
            </a: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However, if the physiological responses are independent of the experienced affect, as stated by the </a:t>
            </a:r>
            <a:r>
              <a:rPr lang="en-US" sz="2800" i="1" dirty="0">
                <a:latin typeface="Times New Roman" panose="02020603050405020304" pitchFamily="18" charset="0"/>
                <a:ea typeface="Calibri" panose="020F0502020204030204" pitchFamily="34" charset="0"/>
              </a:rPr>
              <a:t>populations hypothesis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</a:rPr>
              <a:t>, no similarities should emerge between the subjective and physiological RSMs.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8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3659866" y="635000"/>
            <a:ext cx="11029320" cy="566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3200" b="0" strike="noStrike" cap="all" spc="-1" dirty="0">
                <a:solidFill>
                  <a:srgbClr val="1A3260"/>
                </a:solidFill>
                <a:latin typeface="Times New Roman"/>
              </a:rPr>
              <a:t>MATERIAL AND METHOD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388446" y="1201280"/>
            <a:ext cx="11558314" cy="53705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Participants</a:t>
            </a:r>
          </a:p>
          <a:p>
            <a:pPr marL="800100" lvl="1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64 students from University of Potsdam (51 women, mean age= 23.4).</a:t>
            </a:r>
          </a:p>
          <a:p>
            <a:pPr lvl="1" algn="just">
              <a:lnSpc>
                <a:spcPct val="120000"/>
              </a:lnSpc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Design </a:t>
            </a:r>
          </a:p>
          <a:p>
            <a:pPr marL="800100" lvl="1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Pleasant, unpleasant, and neutral material.</a:t>
            </a:r>
          </a:p>
          <a:p>
            <a:pPr marL="800100" lvl="1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800100" lvl="1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 algn="just">
              <a:lnSpc>
                <a:spcPct val="120000"/>
              </a:lnSpc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800100" lvl="1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Analysis</a:t>
            </a:r>
          </a:p>
          <a:p>
            <a:pPr marL="800100" lvl="1" indent="-342900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Representational Similarity Analysis (RSA)</a:t>
            </a:r>
          </a:p>
          <a:p>
            <a:pPr marL="800100" lvl="1" indent="-342900" algn="just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4BBAD512-FD80-4378-9718-2C330D94D1E3}"/>
              </a:ext>
            </a:extLst>
          </p:cNvPr>
          <p:cNvSpPr/>
          <p:nvPr/>
        </p:nvSpPr>
        <p:spPr>
          <a:xfrm>
            <a:off x="8679900" y="2951086"/>
            <a:ext cx="2234160" cy="11974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P = Picture</a:t>
            </a:r>
          </a:p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 = </a:t>
            </a:r>
            <a:r>
              <a:rPr lang="de-DE" sz="2000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sounds</a:t>
            </a:r>
            <a:endParaRPr lang="de-DE" sz="2000" spc="-1" dirty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 = </a:t>
            </a:r>
            <a:r>
              <a:rPr lang="de-DE" sz="20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Imagery</a:t>
            </a:r>
            <a:endParaRPr lang="de-DE" sz="20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fik 130">
            <a:extLst>
              <a:ext uri="{FF2B5EF4-FFF2-40B4-BE49-F238E27FC236}">
                <a16:creationId xmlns:a16="http://schemas.microsoft.com/office/drawing/2014/main" id="{38212A35-9F0A-4DAD-8FF4-55A94B7EE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980" y="3602745"/>
            <a:ext cx="7408780" cy="18828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60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8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8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8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8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{D1EC178C-3D72-D34F-8006-79BCC0C9244C}tf10001123</Template>
  <TotalTime>3842</TotalTime>
  <Words>938</Words>
  <Application>Microsoft Office PowerPoint</Application>
  <PresentationFormat>Widescreen</PresentationFormat>
  <Paragraphs>181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Gill Sans MT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Transcutaneous Vagus Nerve Stimulation (tVNS) Improves High Confidence Recognition Memory but not Emotional Word Processing</dc:title>
  <dc:subject/>
  <dc:creator>Microsoft Office User</dc:creator>
  <dc:description/>
  <cp:lastModifiedBy>Carlos Ventura-Bort</cp:lastModifiedBy>
  <cp:revision>102</cp:revision>
  <dcterms:created xsi:type="dcterms:W3CDTF">2020-09-07T14:13:27Z</dcterms:created>
  <dcterms:modified xsi:type="dcterms:W3CDTF">2023-07-03T09:30:11Z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</vt:i4>
  </property>
</Properties>
</file>